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12192000" cy="6858000"/>
  <p:notesSz cx="6742113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87" d="100"/>
          <a:sy n="87" d="100"/>
        </p:scale>
        <p:origin x="90" y="5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E5F45-EF08-4175-9D2E-57E4557B9A41}" type="datetimeFigureOut">
              <a:rPr lang="en-GB" smtClean="0"/>
              <a:t>29/09/2017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06145-0C86-464C-A0F0-4C16BE5B1B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2298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E5F45-EF08-4175-9D2E-57E4557B9A41}" type="datetimeFigureOut">
              <a:rPr lang="en-GB" smtClean="0"/>
              <a:t>29/09/2017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06145-0C86-464C-A0F0-4C16BE5B1B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8069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E5F45-EF08-4175-9D2E-57E4557B9A41}" type="datetimeFigureOut">
              <a:rPr lang="en-GB" smtClean="0"/>
              <a:t>29/09/2017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06145-0C86-464C-A0F0-4C16BE5B1B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4201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E5F45-EF08-4175-9D2E-57E4557B9A41}" type="datetimeFigureOut">
              <a:rPr lang="en-GB" smtClean="0"/>
              <a:t>29/09/2017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06145-0C86-464C-A0F0-4C16BE5B1B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5314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E5F45-EF08-4175-9D2E-57E4557B9A41}" type="datetimeFigureOut">
              <a:rPr lang="en-GB" smtClean="0"/>
              <a:t>29/09/2017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06145-0C86-464C-A0F0-4C16BE5B1B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046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E5F45-EF08-4175-9D2E-57E4557B9A41}" type="datetimeFigureOut">
              <a:rPr lang="en-GB" smtClean="0"/>
              <a:t>29/09/2017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06145-0C86-464C-A0F0-4C16BE5B1B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5819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E5F45-EF08-4175-9D2E-57E4557B9A41}" type="datetimeFigureOut">
              <a:rPr lang="en-GB" smtClean="0"/>
              <a:t>29/09/2017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06145-0C86-464C-A0F0-4C16BE5B1B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8214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E5F45-EF08-4175-9D2E-57E4557B9A41}" type="datetimeFigureOut">
              <a:rPr lang="en-GB" smtClean="0"/>
              <a:t>29/09/2017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06145-0C86-464C-A0F0-4C16BE5B1B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3253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E5F45-EF08-4175-9D2E-57E4557B9A41}" type="datetimeFigureOut">
              <a:rPr lang="en-GB" smtClean="0"/>
              <a:t>29/09/2017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06145-0C86-464C-A0F0-4C16BE5B1B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4693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E5F45-EF08-4175-9D2E-57E4557B9A41}" type="datetimeFigureOut">
              <a:rPr lang="en-GB" smtClean="0"/>
              <a:t>29/09/2017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06145-0C86-464C-A0F0-4C16BE5B1B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2397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E5F45-EF08-4175-9D2E-57E4557B9A41}" type="datetimeFigureOut">
              <a:rPr lang="en-GB" smtClean="0"/>
              <a:t>29/09/2017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06145-0C86-464C-A0F0-4C16BE5B1B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4428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E5F45-EF08-4175-9D2E-57E4557B9A41}" type="datetimeFigureOut">
              <a:rPr lang="en-GB" smtClean="0"/>
              <a:t>29/09/2017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A06145-0C86-464C-A0F0-4C16BE5B1B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0668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323528" y="6211253"/>
            <a:ext cx="1673860" cy="410210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10724976" y="6211253"/>
            <a:ext cx="864235" cy="410210"/>
          </a:xfrm>
          <a:prstGeom prst="rect">
            <a:avLst/>
          </a:prstGeom>
        </p:spPr>
      </p:pic>
      <p:sp>
        <p:nvSpPr>
          <p:cNvPr id="4" name="Rectangle 33"/>
          <p:cNvSpPr>
            <a:spLocks noGrp="1" noChangeArrowheads="1"/>
          </p:cNvSpPr>
          <p:nvPr>
            <p:ph type="ftr" sz="quarter" idx="4294967295"/>
          </p:nvPr>
        </p:nvSpPr>
        <p:spPr>
          <a:xfrm>
            <a:off x="1880870" y="5447481"/>
            <a:ext cx="6803609" cy="300886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cy-GB" sz="800" dirty="0"/>
              <a:t>© EDINA ym Mhrifysgol Caeredin 2016</a:t>
            </a:r>
          </a:p>
          <a:p>
            <a:pPr algn="r"/>
            <a:r>
              <a:rPr lang="cy-GB" sz="800" dirty="0"/>
              <a:t>Mae’r gwaith hwn o dan Drwydded Anfasnachol Creative Commons Attribution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" t="14808" r="66550" b="69368"/>
          <a:stretch/>
        </p:blipFill>
        <p:spPr bwMode="auto">
          <a:xfrm>
            <a:off x="8684479" y="5447481"/>
            <a:ext cx="909320" cy="3505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0" y="397954"/>
            <a:ext cx="7484423" cy="11498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0" y="1718322"/>
            <a:ext cx="7488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3200" dirty="0">
                <a:solidFill>
                  <a:srgbClr val="336666"/>
                </a:solidFill>
              </a:rPr>
              <a:t>Adnoddau Daearyddiaeth Digimap for Schools</a:t>
            </a:r>
          </a:p>
        </p:txBody>
      </p:sp>
      <p:sp>
        <p:nvSpPr>
          <p:cNvPr id="8" name="Rectangle 7"/>
          <p:cNvSpPr/>
          <p:nvPr/>
        </p:nvSpPr>
        <p:spPr>
          <a:xfrm>
            <a:off x="3742211" y="2798071"/>
            <a:ext cx="45720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cy-GB" sz="3200" b="1" dirty="0">
                <a:solidFill>
                  <a:srgbClr val="336666"/>
                </a:solidFill>
              </a:rPr>
              <a:t>Cwis Ddoe a Heddiw</a:t>
            </a:r>
          </a:p>
        </p:txBody>
      </p:sp>
    </p:spTree>
    <p:extLst>
      <p:ext uri="{BB962C8B-B14F-4D97-AF65-F5344CB8AC3E}">
        <p14:creationId xmlns:p14="http://schemas.microsoft.com/office/powerpoint/2010/main" val="24018365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4166897"/>
              </p:ext>
            </p:extLst>
          </p:nvPr>
        </p:nvGraphicFramePr>
        <p:xfrm>
          <a:off x="2040415" y="958040"/>
          <a:ext cx="7467601" cy="53182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4060">
                  <a:extLst>
                    <a:ext uri="{9D8B030D-6E8A-4147-A177-3AD203B41FA5}">
                      <a16:colId xmlns:a16="http://schemas.microsoft.com/office/drawing/2014/main" val="2543478218"/>
                    </a:ext>
                  </a:extLst>
                </a:gridCol>
                <a:gridCol w="5406019">
                  <a:extLst>
                    <a:ext uri="{9D8B030D-6E8A-4147-A177-3AD203B41FA5}">
                      <a16:colId xmlns:a16="http://schemas.microsoft.com/office/drawing/2014/main" val="751475687"/>
                    </a:ext>
                  </a:extLst>
                </a:gridCol>
                <a:gridCol w="1687522">
                  <a:extLst>
                    <a:ext uri="{9D8B030D-6E8A-4147-A177-3AD203B41FA5}">
                      <a16:colId xmlns:a16="http://schemas.microsoft.com/office/drawing/2014/main" val="427206854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cy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err="1">
                          <a:solidFill>
                            <a:schemeClr val="tx1"/>
                          </a:solidFill>
                          <a:effectLst/>
                        </a:rPr>
                        <a:t>Cwis</a:t>
                      </a:r>
                      <a:r>
                        <a:rPr lang="en-GB" sz="1100" baseline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1100" baseline="0" dirty="0" err="1">
                          <a:solidFill>
                            <a:schemeClr val="tx1"/>
                          </a:solidFill>
                          <a:effectLst/>
                        </a:rPr>
                        <a:t>Caersws</a:t>
                      </a:r>
                      <a:endParaRPr lang="cy-GB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cy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7626032"/>
                  </a:ext>
                </a:extLst>
              </a:tr>
              <a:tr h="2267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cy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err="1">
                          <a:effectLst/>
                        </a:rPr>
                        <a:t>Cwestiwn</a:t>
                      </a:r>
                      <a:endParaRPr lang="cy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Ateb</a:t>
                      </a:r>
                      <a:endParaRPr lang="cy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7503163"/>
                  </a:ext>
                </a:extLst>
              </a:tr>
              <a:tr h="4640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1</a:t>
                      </a:r>
                      <a:endParaRPr lang="cy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y-GB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Ydych chi’n credu bod poblogaeth Caersws yn llai nawr nag yn y 1890au, tua’r un peth neu lawer yn fwy?</a:t>
                      </a:r>
                      <a:endParaRPr lang="cy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err="1">
                          <a:effectLst/>
                        </a:rPr>
                        <a:t>Tua’r</a:t>
                      </a:r>
                      <a:r>
                        <a:rPr lang="en-GB" sz="1100" dirty="0">
                          <a:effectLst/>
                        </a:rPr>
                        <a:t> un </a:t>
                      </a:r>
                      <a:r>
                        <a:rPr lang="en-GB" sz="1100" dirty="0" err="1">
                          <a:effectLst/>
                        </a:rPr>
                        <a:t>peth</a:t>
                      </a:r>
                      <a:endParaRPr lang="cy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7207644"/>
                  </a:ext>
                </a:extLst>
              </a:tr>
              <a:tr h="2267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2</a:t>
                      </a:r>
                      <a:endParaRPr lang="cy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y-GB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I’r gogledd o Gaersws mae ysbyty, beth oedd e yn y 1890au?</a:t>
                      </a:r>
                      <a:endParaRPr lang="cy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err="1">
                          <a:effectLst/>
                        </a:rPr>
                        <a:t>Wyrcws</a:t>
                      </a:r>
                      <a:endParaRPr lang="cy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7181464"/>
                  </a:ext>
                </a:extLst>
              </a:tr>
              <a:tr h="2267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3</a:t>
                      </a:r>
                      <a:endParaRPr lang="cy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y-GB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Yn sgwâr 0093 beth oedd yn darparu’r pŵer ar gyfer y Felin yn y 1890au</a:t>
                      </a:r>
                      <a:endParaRPr lang="cy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Dŵr</a:t>
                      </a:r>
                      <a:endParaRPr lang="cy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2008874"/>
                  </a:ext>
                </a:extLst>
              </a:tr>
              <a:tr h="9386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4</a:t>
                      </a:r>
                      <a:endParaRPr lang="cy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y-GB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Mae’r ddau fap yn dangos llinellau ac uchderau cyfuchliniol, ond pa symbol map ychwanegol sydd yna ar y map modern i rybuddio modurwyr bod ffordd yn serth iawn? Mae nifer o enghreifftiau yn hanner uchaf y map ar y ffyrdd melyn.</a:t>
                      </a:r>
                      <a:endParaRPr lang="cy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err="1">
                          <a:effectLst/>
                        </a:rPr>
                        <a:t>Saethau</a:t>
                      </a:r>
                      <a:r>
                        <a:rPr lang="en-GB" sz="1100" baseline="0" dirty="0">
                          <a:effectLst/>
                        </a:rPr>
                        <a:t> du </a:t>
                      </a:r>
                      <a:r>
                        <a:rPr lang="en-GB" sz="1100" baseline="0" dirty="0" err="1">
                          <a:effectLst/>
                        </a:rPr>
                        <a:t>ar</a:t>
                      </a:r>
                      <a:r>
                        <a:rPr lang="en-GB" sz="1100" baseline="0" dirty="0">
                          <a:effectLst/>
                        </a:rPr>
                        <a:t> y </a:t>
                      </a:r>
                      <a:r>
                        <a:rPr lang="en-GB" sz="1100" baseline="0" dirty="0" err="1">
                          <a:effectLst/>
                        </a:rPr>
                        <a:t>ffordd</a:t>
                      </a:r>
                      <a:r>
                        <a:rPr lang="en-GB" sz="1100" dirty="0">
                          <a:effectLst/>
                        </a:rPr>
                        <a:t>.</a:t>
                      </a:r>
                      <a:endParaRPr lang="cy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0291312"/>
                  </a:ext>
                </a:extLst>
              </a:tr>
              <a:tr h="4640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5</a:t>
                      </a:r>
                      <a:endParaRPr lang="cy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y-GB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Sut oedd y bobl yn y tŷ o’r enw Wig yn 013924 yn cael eu dŵr ym 1890?</a:t>
                      </a:r>
                      <a:endParaRPr lang="cy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err="1">
                          <a:effectLst/>
                        </a:rPr>
                        <a:t>Ffynnon</a:t>
                      </a:r>
                      <a:endParaRPr lang="cy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4351490"/>
                  </a:ext>
                </a:extLst>
              </a:tr>
              <a:tr h="4640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6</a:t>
                      </a:r>
                      <a:endParaRPr lang="cy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y-GB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Edrychwch ar yr afon rhwng Caersws ac Aberhafesb. Ydy hon wedi newid ei chwrs o gwbl yn y 120 o flynyddoedd diwethaf?</a:t>
                      </a:r>
                      <a:endParaRPr lang="cy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err="1">
                          <a:effectLst/>
                        </a:rPr>
                        <a:t>Ydy</a:t>
                      </a:r>
                      <a:endParaRPr lang="cy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378110"/>
                  </a:ext>
                </a:extLst>
              </a:tr>
              <a:tr h="4640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7</a:t>
                      </a:r>
                      <a:endParaRPr lang="cy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y-GB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Sut oedden nhw’n croesi’r afon heb bont yn y 1890au? Edrychwch i’r de o Gaersws fel enghraifft, ond nid yw yno heddiw</a:t>
                      </a:r>
                      <a:endParaRPr lang="cy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y-GB" sz="1100" dirty="0">
                          <a:effectLst/>
                          <a:latin typeface="+mn-lt"/>
                          <a:ea typeface="+mn-ea"/>
                          <a:cs typeface="+mn-cs"/>
                        </a:rPr>
                        <a:t>Rhyd</a:t>
                      </a:r>
                      <a:endParaRPr lang="cy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846546"/>
                  </a:ext>
                </a:extLst>
              </a:tr>
              <a:tr h="4640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8</a:t>
                      </a:r>
                      <a:endParaRPr lang="cy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y-GB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Mae’r llinell yn dal i fodoli, ond pa orsaf sydd wedi diflannu tuag at y dwyrain?</a:t>
                      </a:r>
                      <a:endParaRPr lang="cy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Scafell</a:t>
                      </a:r>
                      <a:endParaRPr lang="cy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9074654"/>
                  </a:ext>
                </a:extLst>
              </a:tr>
              <a:tr h="2631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9</a:t>
                      </a:r>
                      <a:endParaRPr lang="cy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y-GB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Beth yw Neuadd Maesmawr ger Caersws bellach?</a:t>
                      </a:r>
                      <a:endParaRPr lang="cy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Parc</a:t>
                      </a:r>
                      <a:endParaRPr lang="cy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866896"/>
                  </a:ext>
                </a:extLst>
              </a:tr>
              <a:tr h="4640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10</a:t>
                      </a:r>
                      <a:endParaRPr lang="cy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05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Pa </a:t>
                      </a:r>
                      <a:r>
                        <a:rPr lang="en-GB" sz="105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chwaraeon</a:t>
                      </a:r>
                      <a:r>
                        <a:rPr lang="en-GB" sz="105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 </a:t>
                      </a:r>
                      <a:r>
                        <a:rPr lang="en-GB" sz="105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sy’n</a:t>
                      </a:r>
                      <a:r>
                        <a:rPr lang="en-GB" sz="105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 </a:t>
                      </a:r>
                      <a:r>
                        <a:rPr lang="en-GB" sz="105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cael</a:t>
                      </a:r>
                      <a:r>
                        <a:rPr lang="en-GB" sz="105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 </a:t>
                      </a:r>
                      <a:r>
                        <a:rPr lang="en-GB" sz="105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ei</a:t>
                      </a:r>
                      <a:r>
                        <a:rPr lang="en-GB" sz="105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 </a:t>
                      </a:r>
                      <a:r>
                        <a:rPr lang="en-GB" sz="105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chwarae</a:t>
                      </a:r>
                      <a:r>
                        <a:rPr lang="en-GB" sz="105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 </a:t>
                      </a:r>
                      <a:r>
                        <a:rPr lang="en-GB" sz="105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bellach</a:t>
                      </a:r>
                      <a:r>
                        <a:rPr lang="en-GB" sz="105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 </a:t>
                      </a:r>
                      <a:r>
                        <a:rPr lang="en-GB" sz="105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yn</a:t>
                      </a:r>
                      <a:r>
                        <a:rPr lang="en-GB" sz="105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 041904?</a:t>
                      </a:r>
                    </a:p>
                    <a:p>
                      <a:pPr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GB" sz="1100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err="1">
                          <a:effectLst/>
                        </a:rPr>
                        <a:t>Golff</a:t>
                      </a:r>
                      <a:endParaRPr lang="cy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4910266"/>
                  </a:ext>
                </a:extLst>
              </a:tr>
              <a:tr h="4640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cy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y-GB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Pwynt Bonws – Mae’r anheddiad ychwanegol yn ne ddwyrain y map yn estyniad o ba dref?</a:t>
                      </a:r>
                      <a:endParaRPr lang="cy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Y</a:t>
                      </a:r>
                      <a:r>
                        <a:rPr lang="en-GB" sz="1100" baseline="0" dirty="0">
                          <a:effectLst/>
                        </a:rPr>
                        <a:t> </a:t>
                      </a:r>
                      <a:r>
                        <a:rPr lang="en-GB" sz="1100" baseline="0" dirty="0" err="1">
                          <a:effectLst/>
                        </a:rPr>
                        <a:t>Drenewydd</a:t>
                      </a:r>
                      <a:endParaRPr lang="cy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87784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67911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6476" y="2595666"/>
            <a:ext cx="19048" cy="16666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94716"/>
            <a:ext cx="9860912" cy="641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3553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882" y="254001"/>
            <a:ext cx="9488799" cy="641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5958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900" y="342963"/>
            <a:ext cx="9968781" cy="590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0555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300" y="323480"/>
            <a:ext cx="9841781" cy="603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9164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418581"/>
            <a:ext cx="9873450" cy="596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8056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" y="440177"/>
            <a:ext cx="9886188" cy="598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3787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7210780"/>
              </p:ext>
            </p:extLst>
          </p:nvPr>
        </p:nvGraphicFramePr>
        <p:xfrm>
          <a:off x="1562100" y="482603"/>
          <a:ext cx="7658101" cy="57784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3602">
                  <a:extLst>
                    <a:ext uri="{9D8B030D-6E8A-4147-A177-3AD203B41FA5}">
                      <a16:colId xmlns:a16="http://schemas.microsoft.com/office/drawing/2014/main" val="2736936461"/>
                    </a:ext>
                  </a:extLst>
                </a:gridCol>
                <a:gridCol w="5543929">
                  <a:extLst>
                    <a:ext uri="{9D8B030D-6E8A-4147-A177-3AD203B41FA5}">
                      <a16:colId xmlns:a16="http://schemas.microsoft.com/office/drawing/2014/main" val="707995620"/>
                    </a:ext>
                  </a:extLst>
                </a:gridCol>
                <a:gridCol w="1730570">
                  <a:extLst>
                    <a:ext uri="{9D8B030D-6E8A-4147-A177-3AD203B41FA5}">
                      <a16:colId xmlns:a16="http://schemas.microsoft.com/office/drawing/2014/main" val="2173484335"/>
                    </a:ext>
                  </a:extLst>
                </a:gridCol>
              </a:tblGrid>
              <a:tr h="2222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 </a:t>
                      </a:r>
                      <a:endParaRPr lang="cy-GB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 err="1">
                          <a:solidFill>
                            <a:schemeClr val="tx1"/>
                          </a:solidFill>
                          <a:effectLst/>
                        </a:rPr>
                        <a:t>Cwis</a:t>
                      </a:r>
                      <a:r>
                        <a:rPr lang="en-GB" sz="1000" dirty="0">
                          <a:solidFill>
                            <a:schemeClr val="tx1"/>
                          </a:solidFill>
                          <a:effectLst/>
                        </a:rPr>
                        <a:t> Stamford Bridge</a:t>
                      </a:r>
                      <a:endParaRPr lang="cy-GB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cy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3821471"/>
                  </a:ext>
                </a:extLst>
              </a:tr>
              <a:tr h="2222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cy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 err="1">
                          <a:effectLst/>
                        </a:rPr>
                        <a:t>Cwestiwn</a:t>
                      </a:r>
                      <a:endParaRPr lang="cy-GB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Ateb</a:t>
                      </a:r>
                      <a:endParaRPr lang="cy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3795896"/>
                  </a:ext>
                </a:extLst>
              </a:tr>
              <a:tr h="2222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1</a:t>
                      </a:r>
                      <a:endParaRPr lang="cy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 err="1">
                          <a:effectLst/>
                        </a:rPr>
                        <a:t>Dewch</a:t>
                      </a:r>
                      <a:r>
                        <a:rPr lang="en-GB" sz="1000" baseline="0" dirty="0">
                          <a:effectLst/>
                        </a:rPr>
                        <a:t> o </a:t>
                      </a:r>
                      <a:r>
                        <a:rPr lang="en-GB" sz="1000" baseline="0" dirty="0" err="1">
                          <a:effectLst/>
                        </a:rPr>
                        <a:t>hyd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baseline="0" dirty="0" err="1">
                          <a:effectLst/>
                        </a:rPr>
                        <a:t>i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dirty="0" err="1">
                          <a:effectLst/>
                        </a:rPr>
                        <a:t>Hatkill</a:t>
                      </a:r>
                      <a:r>
                        <a:rPr lang="en-GB" sz="1000" dirty="0">
                          <a:effectLst/>
                        </a:rPr>
                        <a:t> Field </a:t>
                      </a:r>
                      <a:r>
                        <a:rPr lang="en-GB" sz="1000" dirty="0" err="1">
                          <a:effectLst/>
                        </a:rPr>
                        <a:t>ar</a:t>
                      </a:r>
                      <a:r>
                        <a:rPr lang="en-GB" sz="1000" dirty="0">
                          <a:effectLst/>
                        </a:rPr>
                        <a:t> </a:t>
                      </a:r>
                      <a:r>
                        <a:rPr lang="en-GB" sz="1000" dirty="0" err="1">
                          <a:effectLst/>
                        </a:rPr>
                        <a:t>yr</a:t>
                      </a:r>
                      <a:r>
                        <a:rPr lang="en-GB" sz="1000" dirty="0">
                          <a:effectLst/>
                        </a:rPr>
                        <a:t> hen </a:t>
                      </a:r>
                      <a:r>
                        <a:rPr lang="en-GB" sz="1000" dirty="0" err="1">
                          <a:effectLst/>
                        </a:rPr>
                        <a:t>fap</a:t>
                      </a:r>
                      <a:r>
                        <a:rPr lang="en-GB" sz="1000" dirty="0">
                          <a:effectLst/>
                        </a:rPr>
                        <a:t>, </a:t>
                      </a:r>
                      <a:r>
                        <a:rPr lang="en-GB" sz="1000" dirty="0" err="1">
                          <a:effectLst/>
                        </a:rPr>
                        <a:t>beth</a:t>
                      </a:r>
                      <a:r>
                        <a:rPr lang="en-GB" sz="1000" dirty="0">
                          <a:effectLst/>
                        </a:rPr>
                        <a:t> </a:t>
                      </a:r>
                      <a:r>
                        <a:rPr lang="en-GB" sz="1000" dirty="0" err="1">
                          <a:effectLst/>
                        </a:rPr>
                        <a:t>sydd</a:t>
                      </a:r>
                      <a:r>
                        <a:rPr lang="en-GB" sz="1000" dirty="0">
                          <a:effectLst/>
                        </a:rPr>
                        <a:t> </a:t>
                      </a:r>
                      <a:r>
                        <a:rPr lang="en-GB" sz="1000" dirty="0" err="1">
                          <a:effectLst/>
                        </a:rPr>
                        <a:t>wedi</a:t>
                      </a:r>
                      <a:r>
                        <a:rPr lang="en-GB" sz="1000" dirty="0">
                          <a:effectLst/>
                        </a:rPr>
                        <a:t> </a:t>
                      </a:r>
                      <a:r>
                        <a:rPr lang="en-GB" sz="1000" dirty="0" err="1">
                          <a:effectLst/>
                        </a:rPr>
                        <a:t>cael</a:t>
                      </a:r>
                      <a:r>
                        <a:rPr lang="en-GB" sz="1000" dirty="0">
                          <a:effectLst/>
                        </a:rPr>
                        <a:t> </a:t>
                      </a:r>
                      <a:r>
                        <a:rPr lang="en-GB" sz="1000" dirty="0" err="1">
                          <a:effectLst/>
                        </a:rPr>
                        <a:t>ei</a:t>
                      </a:r>
                      <a:r>
                        <a:rPr lang="en-GB" sz="1000" dirty="0">
                          <a:effectLst/>
                        </a:rPr>
                        <a:t> </a:t>
                      </a:r>
                      <a:r>
                        <a:rPr lang="en-GB" sz="1000" dirty="0" err="1">
                          <a:effectLst/>
                        </a:rPr>
                        <a:t>adeiladu</a:t>
                      </a:r>
                      <a:r>
                        <a:rPr lang="en-GB" sz="1000" dirty="0">
                          <a:effectLst/>
                        </a:rPr>
                        <a:t> </a:t>
                      </a:r>
                      <a:r>
                        <a:rPr lang="en-GB" sz="1000" dirty="0" err="1">
                          <a:effectLst/>
                        </a:rPr>
                        <a:t>yno</a:t>
                      </a:r>
                      <a:r>
                        <a:rPr lang="en-GB" sz="1000" dirty="0">
                          <a:effectLst/>
                        </a:rPr>
                        <a:t> </a:t>
                      </a:r>
                      <a:r>
                        <a:rPr lang="en-GB" sz="1000" dirty="0" err="1">
                          <a:effectLst/>
                        </a:rPr>
                        <a:t>ers</a:t>
                      </a:r>
                      <a:r>
                        <a:rPr lang="en-GB" sz="1000" dirty="0">
                          <a:effectLst/>
                        </a:rPr>
                        <a:t> </a:t>
                      </a:r>
                      <a:r>
                        <a:rPr lang="en-GB" sz="1000" dirty="0" err="1">
                          <a:effectLst/>
                        </a:rPr>
                        <a:t>hynny</a:t>
                      </a:r>
                      <a:r>
                        <a:rPr lang="en-GB" sz="1000" dirty="0">
                          <a:effectLst/>
                        </a:rPr>
                        <a:t>?</a:t>
                      </a:r>
                      <a:endParaRPr lang="cy-GB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 err="1">
                          <a:effectLst/>
                        </a:rPr>
                        <a:t>Carchar</a:t>
                      </a:r>
                      <a:r>
                        <a:rPr lang="en-GB" sz="1000" dirty="0">
                          <a:effectLst/>
                        </a:rPr>
                        <a:t> EM</a:t>
                      </a:r>
                      <a:endParaRPr lang="cy-GB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7343439"/>
                  </a:ext>
                </a:extLst>
              </a:tr>
              <a:tr h="4444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2</a:t>
                      </a:r>
                      <a:endParaRPr lang="cy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Heddi</a:t>
                      </a:r>
                      <a:r>
                        <a:rPr lang="en-GB" sz="1000" baseline="0" dirty="0">
                          <a:effectLst/>
                        </a:rPr>
                        <a:t>w </a:t>
                      </a:r>
                      <a:r>
                        <a:rPr lang="en-GB" sz="1000" baseline="0" dirty="0" err="1">
                          <a:effectLst/>
                        </a:rPr>
                        <a:t>caiff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baseline="0" dirty="0" err="1">
                          <a:effectLst/>
                        </a:rPr>
                        <a:t>ei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baseline="0" dirty="0" err="1">
                          <a:effectLst/>
                        </a:rPr>
                        <a:t>alw’n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dirty="0">
                          <a:effectLst/>
                        </a:rPr>
                        <a:t>Snowball Plantation. Beth </a:t>
                      </a:r>
                      <a:r>
                        <a:rPr lang="en-GB" sz="1000" dirty="0" err="1">
                          <a:effectLst/>
                        </a:rPr>
                        <a:t>oedd</a:t>
                      </a:r>
                      <a:r>
                        <a:rPr lang="en-GB" sz="1000" dirty="0">
                          <a:effectLst/>
                        </a:rPr>
                        <a:t> </a:t>
                      </a:r>
                      <a:r>
                        <a:rPr lang="en-GB" sz="1000" dirty="0" err="1">
                          <a:effectLst/>
                        </a:rPr>
                        <a:t>enw’r</a:t>
                      </a:r>
                      <a:r>
                        <a:rPr lang="en-GB" sz="1000" dirty="0">
                          <a:effectLst/>
                        </a:rPr>
                        <a:t> </a:t>
                      </a:r>
                      <a:r>
                        <a:rPr lang="en-GB" sz="1000" dirty="0" err="1">
                          <a:effectLst/>
                        </a:rPr>
                        <a:t>fferm</a:t>
                      </a:r>
                      <a:r>
                        <a:rPr lang="en-GB" sz="1000" dirty="0">
                          <a:effectLst/>
                        </a:rPr>
                        <a:t> </a:t>
                      </a:r>
                      <a:r>
                        <a:rPr lang="en-GB" sz="1000" dirty="0" err="1">
                          <a:effectLst/>
                        </a:rPr>
                        <a:t>o’r</a:t>
                      </a:r>
                      <a:r>
                        <a:rPr lang="en-GB" sz="1000" dirty="0">
                          <a:effectLst/>
                        </a:rPr>
                        <a:t> </a:t>
                      </a:r>
                      <a:r>
                        <a:rPr lang="en-GB" sz="1000" dirty="0" err="1">
                          <a:effectLst/>
                        </a:rPr>
                        <a:t>blaen</a:t>
                      </a:r>
                      <a:r>
                        <a:rPr lang="en-GB" sz="1000" dirty="0">
                          <a:effectLst/>
                        </a:rPr>
                        <a:t>?</a:t>
                      </a:r>
                      <a:endParaRPr lang="cy-GB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Parsonage Farm</a:t>
                      </a:r>
                      <a:endParaRPr lang="cy-GB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390916"/>
                  </a:ext>
                </a:extLst>
              </a:tr>
              <a:tr h="4444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3</a:t>
                      </a:r>
                      <a:endParaRPr lang="cy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 err="1">
                          <a:effectLst/>
                        </a:rPr>
                        <a:t>Ydych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baseline="0" dirty="0" err="1">
                          <a:effectLst/>
                        </a:rPr>
                        <a:t>chi’n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baseline="0" dirty="0" err="1">
                          <a:effectLst/>
                        </a:rPr>
                        <a:t>credu</a:t>
                      </a:r>
                      <a:r>
                        <a:rPr lang="en-GB" sz="1000" baseline="0" dirty="0">
                          <a:effectLst/>
                        </a:rPr>
                        <a:t> bod </a:t>
                      </a:r>
                      <a:r>
                        <a:rPr lang="en-GB" sz="1000" baseline="0" dirty="0" err="1">
                          <a:effectLst/>
                        </a:rPr>
                        <a:t>colled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baseline="0" dirty="0" err="1">
                          <a:effectLst/>
                        </a:rPr>
                        <a:t>sylweddol</a:t>
                      </a:r>
                      <a:r>
                        <a:rPr lang="en-GB" sz="1000" baseline="0" dirty="0">
                          <a:effectLst/>
                        </a:rPr>
                        <a:t> o </a:t>
                      </a:r>
                      <a:r>
                        <a:rPr lang="en-GB" sz="1000" baseline="0" dirty="0" err="1">
                          <a:effectLst/>
                        </a:rPr>
                        <a:t>goetir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baseline="0" dirty="0" err="1">
                          <a:effectLst/>
                        </a:rPr>
                        <a:t>wedi</a:t>
                      </a:r>
                      <a:r>
                        <a:rPr lang="en-GB" sz="1000" baseline="0" dirty="0">
                          <a:effectLst/>
                        </a:rPr>
                        <a:t> bod </a:t>
                      </a:r>
                      <a:r>
                        <a:rPr lang="en-GB" sz="1000" baseline="0" dirty="0" err="1">
                          <a:effectLst/>
                        </a:rPr>
                        <a:t>ers</a:t>
                      </a:r>
                      <a:r>
                        <a:rPr lang="en-GB" sz="1000" dirty="0">
                          <a:effectLst/>
                        </a:rPr>
                        <a:t> 1890? </a:t>
                      </a:r>
                      <a:r>
                        <a:rPr lang="en-GB" sz="1000" dirty="0" err="1">
                          <a:effectLst/>
                        </a:rPr>
                        <a:t>Oes</a:t>
                      </a:r>
                      <a:r>
                        <a:rPr lang="en-GB" sz="1000" dirty="0">
                          <a:effectLst/>
                        </a:rPr>
                        <a:t> </a:t>
                      </a:r>
                      <a:r>
                        <a:rPr lang="en-GB" sz="1000" dirty="0" err="1">
                          <a:effectLst/>
                        </a:rPr>
                        <a:t>neu</a:t>
                      </a:r>
                      <a:r>
                        <a:rPr lang="en-GB" sz="1000" dirty="0">
                          <a:effectLst/>
                        </a:rPr>
                        <a:t> </a:t>
                      </a:r>
                      <a:r>
                        <a:rPr lang="en-GB" sz="1000" dirty="0" err="1">
                          <a:effectLst/>
                        </a:rPr>
                        <a:t>Na</a:t>
                      </a:r>
                      <a:r>
                        <a:rPr lang="en-GB" sz="1000" baseline="0" dirty="0" err="1">
                          <a:effectLst/>
                        </a:rPr>
                        <a:t>c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dirty="0" err="1">
                          <a:effectLst/>
                        </a:rPr>
                        <a:t>oes</a:t>
                      </a:r>
                      <a:endParaRPr lang="cy-GB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 err="1">
                          <a:effectLst/>
                        </a:rPr>
                        <a:t>Nac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baseline="0" dirty="0" err="1">
                          <a:effectLst/>
                        </a:rPr>
                        <a:t>oes</a:t>
                      </a:r>
                      <a:endParaRPr lang="cy-GB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4814825"/>
                  </a:ext>
                </a:extLst>
              </a:tr>
              <a:tr h="6667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4</a:t>
                      </a:r>
                      <a:endParaRPr lang="cy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Mae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baseline="0" dirty="0" err="1">
                          <a:effectLst/>
                        </a:rPr>
                        <a:t>llinell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baseline="0" dirty="0" err="1">
                          <a:effectLst/>
                        </a:rPr>
                        <a:t>bwysig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baseline="0" dirty="0" err="1">
                          <a:effectLst/>
                        </a:rPr>
                        <a:t>ar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baseline="0" dirty="0" err="1">
                          <a:effectLst/>
                        </a:rPr>
                        <a:t>fap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baseline="0" dirty="0" err="1">
                          <a:effectLst/>
                        </a:rPr>
                        <a:t>heddiw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baseline="0" dirty="0" err="1">
                          <a:effectLst/>
                        </a:rPr>
                        <a:t>yn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baseline="0" dirty="0" err="1">
                          <a:effectLst/>
                        </a:rPr>
                        <a:t>mynd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baseline="0" dirty="0" err="1">
                          <a:effectLst/>
                        </a:rPr>
                        <a:t>o’r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baseline="0" dirty="0" err="1">
                          <a:effectLst/>
                        </a:rPr>
                        <a:t>Gogledd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baseline="0" dirty="0" err="1">
                          <a:effectLst/>
                        </a:rPr>
                        <a:t>Ddwyrain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baseline="0" dirty="0" err="1">
                          <a:effectLst/>
                        </a:rPr>
                        <a:t>ar</a:t>
                      </a:r>
                      <a:r>
                        <a:rPr lang="en-GB" sz="1000" baseline="0" dirty="0">
                          <a:effectLst/>
                        </a:rPr>
                        <a:t> draws</a:t>
                      </a:r>
                      <a:r>
                        <a:rPr lang="en-GB" sz="1000" dirty="0">
                          <a:effectLst/>
                        </a:rPr>
                        <a:t> 3 km.  </a:t>
                      </a:r>
                      <a:r>
                        <a:rPr lang="en-GB" sz="1000" dirty="0" err="1">
                          <a:effectLst/>
                        </a:rPr>
                        <a:t>Nid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baseline="0" dirty="0" err="1">
                          <a:effectLst/>
                        </a:rPr>
                        <a:t>yw’n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baseline="0" dirty="0" err="1">
                          <a:effectLst/>
                        </a:rPr>
                        <a:t>ffordd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baseline="0" dirty="0" err="1">
                          <a:effectLst/>
                        </a:rPr>
                        <a:t>nac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baseline="0" dirty="0" err="1">
                          <a:effectLst/>
                        </a:rPr>
                        <a:t>yn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baseline="0" dirty="0" err="1">
                          <a:effectLst/>
                        </a:rPr>
                        <a:t>afon</a:t>
                      </a:r>
                      <a:r>
                        <a:rPr lang="en-GB" sz="1000" baseline="0" dirty="0">
                          <a:effectLst/>
                        </a:rPr>
                        <a:t> ac </a:t>
                      </a:r>
                      <a:r>
                        <a:rPr lang="en-GB" sz="1000" baseline="0" dirty="0" err="1">
                          <a:effectLst/>
                        </a:rPr>
                        <a:t>nid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baseline="0" dirty="0" err="1">
                          <a:effectLst/>
                        </a:rPr>
                        <a:t>yw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baseline="0" dirty="0" err="1">
                          <a:effectLst/>
                        </a:rPr>
                        <a:t>ar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baseline="0" dirty="0" err="1">
                          <a:effectLst/>
                        </a:rPr>
                        <a:t>yr</a:t>
                      </a:r>
                      <a:r>
                        <a:rPr lang="en-GB" sz="1000" baseline="0" dirty="0">
                          <a:effectLst/>
                        </a:rPr>
                        <a:t> hen fap</a:t>
                      </a:r>
                      <a:r>
                        <a:rPr lang="en-GB" sz="1000" dirty="0">
                          <a:effectLst/>
                        </a:rPr>
                        <a:t>. Beth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baseline="0" dirty="0" err="1">
                          <a:effectLst/>
                        </a:rPr>
                        <a:t>mae’n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baseline="0" dirty="0" err="1">
                          <a:effectLst/>
                        </a:rPr>
                        <a:t>ei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baseline="0" dirty="0" err="1">
                          <a:effectLst/>
                        </a:rPr>
                        <a:t>gario</a:t>
                      </a:r>
                      <a:r>
                        <a:rPr lang="en-GB" sz="1000" dirty="0">
                          <a:effectLst/>
                        </a:rPr>
                        <a:t>?</a:t>
                      </a:r>
                      <a:endParaRPr lang="cy-GB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 err="1">
                          <a:effectLst/>
                        </a:rPr>
                        <a:t>Trydan</a:t>
                      </a:r>
                      <a:endParaRPr lang="cy-GB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8642321"/>
                  </a:ext>
                </a:extLst>
              </a:tr>
              <a:tr h="6667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5</a:t>
                      </a:r>
                      <a:endParaRPr lang="cy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Mae </a:t>
                      </a:r>
                      <a:r>
                        <a:rPr lang="en-GB" sz="1000" dirty="0" err="1">
                          <a:effectLst/>
                        </a:rPr>
                        <a:t>Maes</a:t>
                      </a:r>
                      <a:r>
                        <a:rPr lang="en-GB" sz="1000" dirty="0">
                          <a:effectLst/>
                        </a:rPr>
                        <a:t> </a:t>
                      </a:r>
                      <a:r>
                        <a:rPr lang="en-GB" sz="1000" dirty="0" err="1">
                          <a:effectLst/>
                        </a:rPr>
                        <a:t>Awyr</a:t>
                      </a:r>
                      <a:r>
                        <a:rPr lang="en-GB" sz="1000" dirty="0">
                          <a:effectLst/>
                        </a:rPr>
                        <a:t> Full Sutton </a:t>
                      </a:r>
                      <a:r>
                        <a:rPr lang="en-GB" sz="1000" dirty="0" err="1">
                          <a:effectLst/>
                        </a:rPr>
                        <a:t>a’r</a:t>
                      </a:r>
                      <a:r>
                        <a:rPr lang="en-GB" sz="1000" dirty="0">
                          <a:effectLst/>
                        </a:rPr>
                        <a:t> </a:t>
                      </a:r>
                      <a:r>
                        <a:rPr lang="en-GB" sz="1000" dirty="0" err="1">
                          <a:effectLst/>
                        </a:rPr>
                        <a:t>Ystad</a:t>
                      </a:r>
                      <a:r>
                        <a:rPr lang="en-GB" sz="1000" dirty="0">
                          <a:effectLst/>
                        </a:rPr>
                        <a:t> </a:t>
                      </a:r>
                      <a:r>
                        <a:rPr lang="en-GB" sz="1000" dirty="0" err="1">
                          <a:effectLst/>
                        </a:rPr>
                        <a:t>Ddiwydiannol</a:t>
                      </a:r>
                      <a:r>
                        <a:rPr lang="en-GB" sz="1000" dirty="0">
                          <a:effectLst/>
                        </a:rPr>
                        <a:t> </a:t>
                      </a:r>
                      <a:r>
                        <a:rPr lang="en-GB" sz="1000" dirty="0" err="1">
                          <a:effectLst/>
                        </a:rPr>
                        <a:t>erbyn</a:t>
                      </a:r>
                      <a:r>
                        <a:rPr lang="en-GB" sz="1000" dirty="0">
                          <a:effectLst/>
                        </a:rPr>
                        <a:t> </a:t>
                      </a:r>
                      <a:r>
                        <a:rPr lang="en-GB" sz="1000" dirty="0" err="1">
                          <a:effectLst/>
                        </a:rPr>
                        <a:t>hyn</a:t>
                      </a:r>
                      <a:r>
                        <a:rPr lang="en-GB" sz="1000" dirty="0">
                          <a:effectLst/>
                        </a:rPr>
                        <a:t> </a:t>
                      </a:r>
                      <a:r>
                        <a:rPr lang="en-GB" sz="1000" dirty="0" err="1">
                          <a:effectLst/>
                        </a:rPr>
                        <a:t>ar</a:t>
                      </a:r>
                      <a:r>
                        <a:rPr lang="en-GB" sz="1000" dirty="0">
                          <a:effectLst/>
                        </a:rPr>
                        <a:t> </a:t>
                      </a:r>
                      <a:r>
                        <a:rPr lang="en-GB" sz="1000" dirty="0" err="1">
                          <a:effectLst/>
                        </a:rPr>
                        <a:t>yr</a:t>
                      </a:r>
                      <a:r>
                        <a:rPr lang="en-GB" sz="1000" dirty="0">
                          <a:effectLst/>
                        </a:rPr>
                        <a:t> </a:t>
                      </a:r>
                      <a:r>
                        <a:rPr lang="en-GB" sz="1000" dirty="0" err="1">
                          <a:effectLst/>
                        </a:rPr>
                        <a:t>hyn</a:t>
                      </a:r>
                      <a:r>
                        <a:rPr lang="en-GB" sz="1000" dirty="0">
                          <a:effectLst/>
                        </a:rPr>
                        <a:t> </a:t>
                      </a:r>
                      <a:r>
                        <a:rPr lang="en-GB" sz="1000" dirty="0" err="1">
                          <a:effectLst/>
                        </a:rPr>
                        <a:t>arferai</a:t>
                      </a:r>
                      <a:r>
                        <a:rPr lang="en-GB" sz="1000" dirty="0">
                          <a:effectLst/>
                        </a:rPr>
                        <a:t> </a:t>
                      </a:r>
                      <a:r>
                        <a:rPr lang="en-GB" sz="1000" dirty="0" err="1">
                          <a:effectLst/>
                        </a:rPr>
                        <a:t>fod</a:t>
                      </a:r>
                      <a:r>
                        <a:rPr lang="en-GB" sz="1000" dirty="0">
                          <a:effectLst/>
                        </a:rPr>
                        <a:t> </a:t>
                      </a:r>
                      <a:r>
                        <a:rPr lang="en-GB" sz="1000" dirty="0" err="1">
                          <a:effectLst/>
                        </a:rPr>
                        <a:t>yn</a:t>
                      </a:r>
                      <a:r>
                        <a:rPr lang="en-GB" sz="1000" dirty="0">
                          <a:effectLst/>
                        </a:rPr>
                        <a:t> </a:t>
                      </a:r>
                      <a:r>
                        <a:rPr lang="en-GB" sz="1000" dirty="0" err="1">
                          <a:effectLst/>
                        </a:rPr>
                        <a:t>dir</a:t>
                      </a:r>
                      <a:r>
                        <a:rPr lang="en-GB" sz="1000" dirty="0">
                          <a:effectLst/>
                        </a:rPr>
                        <a:t> </a:t>
                      </a:r>
                      <a:r>
                        <a:rPr lang="en-GB" sz="1000" dirty="0" err="1">
                          <a:effectLst/>
                        </a:rPr>
                        <a:t>cyffredin</a:t>
                      </a:r>
                      <a:r>
                        <a:rPr lang="en-GB" sz="1000" dirty="0">
                          <a:effectLst/>
                        </a:rPr>
                        <a:t>. Pa ‘</a:t>
                      </a:r>
                      <a:r>
                        <a:rPr lang="en-GB" sz="1000" dirty="0" err="1">
                          <a:effectLst/>
                        </a:rPr>
                        <a:t>gloddwaith</a:t>
                      </a:r>
                      <a:r>
                        <a:rPr lang="en-GB" sz="1000" dirty="0">
                          <a:effectLst/>
                        </a:rPr>
                        <a:t> </a:t>
                      </a:r>
                      <a:r>
                        <a:rPr lang="en-GB" sz="1000" dirty="0" err="1">
                          <a:effectLst/>
                        </a:rPr>
                        <a:t>archeolegol</a:t>
                      </a:r>
                      <a:r>
                        <a:rPr lang="en-GB" sz="1000" dirty="0">
                          <a:effectLst/>
                        </a:rPr>
                        <a:t> </a:t>
                      </a:r>
                      <a:r>
                        <a:rPr lang="en-GB" sz="1000" dirty="0" err="1">
                          <a:effectLst/>
                        </a:rPr>
                        <a:t>gweledol</a:t>
                      </a:r>
                      <a:r>
                        <a:rPr lang="en-GB" sz="1000" dirty="0">
                          <a:effectLst/>
                        </a:rPr>
                        <a:t>’ </a:t>
                      </a:r>
                      <a:r>
                        <a:rPr lang="en-GB" sz="1000" dirty="0" err="1">
                          <a:effectLst/>
                        </a:rPr>
                        <a:t>sydd</a:t>
                      </a:r>
                      <a:r>
                        <a:rPr lang="en-GB" sz="1000" dirty="0">
                          <a:effectLst/>
                        </a:rPr>
                        <a:t> </a:t>
                      </a:r>
                      <a:r>
                        <a:rPr lang="en-GB" sz="1000" dirty="0" err="1">
                          <a:effectLst/>
                        </a:rPr>
                        <a:t>wedi</a:t>
                      </a:r>
                      <a:r>
                        <a:rPr lang="en-GB" sz="1000" dirty="0">
                          <a:effectLst/>
                        </a:rPr>
                        <a:t> </a:t>
                      </a:r>
                      <a:r>
                        <a:rPr lang="en-GB" sz="1000" dirty="0" err="1">
                          <a:effectLst/>
                        </a:rPr>
                        <a:t>diflannu</a:t>
                      </a:r>
                      <a:r>
                        <a:rPr lang="en-GB" sz="1000" dirty="0">
                          <a:effectLst/>
                        </a:rPr>
                        <a:t>?</a:t>
                      </a:r>
                      <a:endParaRPr lang="cy-GB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Tumuli</a:t>
                      </a:r>
                      <a:endParaRPr lang="cy-GB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5685535"/>
                  </a:ext>
                </a:extLst>
              </a:tr>
              <a:tr h="8889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6</a:t>
                      </a:r>
                      <a:endParaRPr lang="cy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 err="1">
                          <a:effectLst/>
                        </a:rPr>
                        <a:t>Roedd</a:t>
                      </a:r>
                      <a:r>
                        <a:rPr lang="en-GB" sz="1000" baseline="0" dirty="0">
                          <a:effectLst/>
                        </a:rPr>
                        <a:t> un </a:t>
                      </a:r>
                      <a:r>
                        <a:rPr lang="en-GB" sz="1000" baseline="0" dirty="0" err="1">
                          <a:effectLst/>
                        </a:rPr>
                        <a:t>yn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baseline="0" dirty="0" err="1">
                          <a:effectLst/>
                        </a:rPr>
                        <a:t>sgwâr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dirty="0">
                          <a:effectLst/>
                        </a:rPr>
                        <a:t>7455 ac un </a:t>
                      </a:r>
                      <a:r>
                        <a:rPr lang="en-GB" sz="1000" dirty="0" err="1">
                          <a:effectLst/>
                        </a:rPr>
                        <a:t>arall</a:t>
                      </a:r>
                      <a:r>
                        <a:rPr lang="en-GB" sz="1000" dirty="0">
                          <a:effectLst/>
                        </a:rPr>
                        <a:t> </a:t>
                      </a:r>
                      <a:r>
                        <a:rPr lang="en-GB" sz="1000" dirty="0" err="1">
                          <a:effectLst/>
                        </a:rPr>
                        <a:t>yn</a:t>
                      </a:r>
                      <a:r>
                        <a:rPr lang="en-GB" sz="1000" dirty="0">
                          <a:effectLst/>
                        </a:rPr>
                        <a:t> 7357. Un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baseline="0" dirty="0" err="1">
                          <a:effectLst/>
                        </a:rPr>
                        <a:t>arall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baseline="0" dirty="0" err="1">
                          <a:effectLst/>
                        </a:rPr>
                        <a:t>eto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baseline="0" dirty="0" err="1">
                          <a:effectLst/>
                        </a:rPr>
                        <a:t>yn</a:t>
                      </a:r>
                      <a:r>
                        <a:rPr lang="en-GB" sz="1000" dirty="0">
                          <a:effectLst/>
                        </a:rPr>
                        <a:t> 6752. </a:t>
                      </a:r>
                      <a:r>
                        <a:rPr lang="en-GB" sz="1000" dirty="0" err="1">
                          <a:effectLst/>
                        </a:rPr>
                        <a:t>Mewn</a:t>
                      </a:r>
                      <a:r>
                        <a:rPr lang="en-GB" sz="1000" dirty="0">
                          <a:effectLst/>
                        </a:rPr>
                        <a:t> </a:t>
                      </a:r>
                      <a:r>
                        <a:rPr lang="en-GB" sz="1000" dirty="0" err="1">
                          <a:effectLst/>
                        </a:rPr>
                        <a:t>gwirionedd</a:t>
                      </a:r>
                      <a:r>
                        <a:rPr lang="en-GB" sz="1000" dirty="0">
                          <a:effectLst/>
                        </a:rPr>
                        <a:t> </a:t>
                      </a:r>
                      <a:r>
                        <a:rPr lang="en-GB" sz="1000" dirty="0" err="1">
                          <a:effectLst/>
                        </a:rPr>
                        <a:t>roedd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baseline="0" dirty="0" err="1">
                          <a:effectLst/>
                        </a:rPr>
                        <a:t>gan</a:t>
                      </a:r>
                      <a:r>
                        <a:rPr lang="en-GB" sz="1000" baseline="0" dirty="0">
                          <a:effectLst/>
                        </a:rPr>
                        <a:t> y </a:t>
                      </a:r>
                      <a:r>
                        <a:rPr lang="en-GB" sz="1000" baseline="0" dirty="0" err="1">
                          <a:effectLst/>
                        </a:rPr>
                        <a:t>rhan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baseline="0" dirty="0" err="1">
                          <a:effectLst/>
                        </a:rPr>
                        <a:t>fwyaf</a:t>
                      </a:r>
                      <a:r>
                        <a:rPr lang="en-GB" sz="1000" baseline="0" dirty="0">
                          <a:effectLst/>
                        </a:rPr>
                        <a:t> o </a:t>
                      </a:r>
                      <a:r>
                        <a:rPr lang="en-GB" sz="1000" baseline="0" dirty="0" err="1">
                          <a:effectLst/>
                        </a:rPr>
                        <a:t>bentrefi</a:t>
                      </a:r>
                      <a:r>
                        <a:rPr lang="en-GB" sz="1000" baseline="0" dirty="0">
                          <a:effectLst/>
                        </a:rPr>
                        <a:t> un </a:t>
                      </a:r>
                      <a:r>
                        <a:rPr lang="en-GB" sz="1000" baseline="0" dirty="0" err="1">
                          <a:effectLst/>
                        </a:rPr>
                        <a:t>o’r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baseline="0" dirty="0" err="1">
                          <a:effectLst/>
                        </a:rPr>
                        <a:t>lleoedd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baseline="0" dirty="0" err="1">
                          <a:effectLst/>
                        </a:rPr>
                        <a:t>hyn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baseline="0" dirty="0" err="1">
                          <a:effectLst/>
                        </a:rPr>
                        <a:t>ar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baseline="0" dirty="0" err="1">
                          <a:effectLst/>
                        </a:rPr>
                        <a:t>gyfer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baseline="0" dirty="0" err="1">
                          <a:effectLst/>
                        </a:rPr>
                        <a:t>rhoi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baseline="0" dirty="0" err="1">
                          <a:effectLst/>
                        </a:rPr>
                        <a:t>pedolau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baseline="0" dirty="0" err="1">
                          <a:effectLst/>
                        </a:rPr>
                        <a:t>ar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baseline="0" dirty="0" err="1">
                          <a:effectLst/>
                        </a:rPr>
                        <a:t>geffylau</a:t>
                      </a:r>
                      <a:r>
                        <a:rPr lang="en-GB" sz="1000" baseline="0" dirty="0">
                          <a:effectLst/>
                        </a:rPr>
                        <a:t> a </a:t>
                      </a:r>
                      <a:r>
                        <a:rPr lang="en-GB" sz="1000" baseline="0" dirty="0" err="1">
                          <a:effectLst/>
                        </a:rPr>
                        <a:t>gwaith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baseline="0" dirty="0" err="1">
                          <a:effectLst/>
                        </a:rPr>
                        <a:t>arall</a:t>
                      </a:r>
                      <a:r>
                        <a:rPr lang="en-GB" sz="1000" baseline="0" dirty="0">
                          <a:effectLst/>
                        </a:rPr>
                        <a:t>. Does dim </a:t>
                      </a:r>
                      <a:r>
                        <a:rPr lang="en-GB" sz="1000" baseline="0" dirty="0" err="1">
                          <a:effectLst/>
                        </a:rPr>
                        <a:t>wedi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baseline="0" dirty="0" err="1">
                          <a:effectLst/>
                        </a:rPr>
                        <a:t>eu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baseline="0" dirty="0" err="1">
                          <a:effectLst/>
                        </a:rPr>
                        <a:t>nodi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baseline="0" dirty="0" err="1">
                          <a:effectLst/>
                        </a:rPr>
                        <a:t>ar</a:t>
                      </a:r>
                      <a:r>
                        <a:rPr lang="en-GB" sz="1000" baseline="0" dirty="0">
                          <a:effectLst/>
                        </a:rPr>
                        <a:t> y map modern</a:t>
                      </a:r>
                      <a:r>
                        <a:rPr lang="en-GB" sz="1000" dirty="0">
                          <a:effectLst/>
                        </a:rPr>
                        <a:t>. Beth </a:t>
                      </a:r>
                      <a:r>
                        <a:rPr lang="en-GB" sz="1000" dirty="0" err="1">
                          <a:effectLst/>
                        </a:rPr>
                        <a:t>oedden</a:t>
                      </a:r>
                      <a:r>
                        <a:rPr lang="en-GB" sz="1000" dirty="0">
                          <a:effectLst/>
                        </a:rPr>
                        <a:t> </a:t>
                      </a:r>
                      <a:r>
                        <a:rPr lang="en-GB" sz="1000" dirty="0" err="1">
                          <a:effectLst/>
                        </a:rPr>
                        <a:t>nhw</a:t>
                      </a:r>
                      <a:r>
                        <a:rPr lang="en-GB" sz="1000" dirty="0">
                          <a:effectLst/>
                        </a:rPr>
                        <a:t>?</a:t>
                      </a:r>
                      <a:endParaRPr lang="cy-GB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 err="1">
                          <a:effectLst/>
                        </a:rPr>
                        <a:t>Gofaint</a:t>
                      </a:r>
                      <a:endParaRPr lang="cy-GB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3755434"/>
                  </a:ext>
                </a:extLst>
              </a:tr>
              <a:tr h="4444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7</a:t>
                      </a:r>
                      <a:endParaRPr lang="cy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 err="1">
                          <a:effectLst/>
                        </a:rPr>
                        <a:t>Yn</a:t>
                      </a:r>
                      <a:r>
                        <a:rPr lang="en-GB" sz="1000" dirty="0">
                          <a:effectLst/>
                        </a:rPr>
                        <a:t> </a:t>
                      </a:r>
                      <a:r>
                        <a:rPr lang="en-GB" sz="1000" dirty="0" err="1">
                          <a:effectLst/>
                        </a:rPr>
                        <a:t>sgwâr</a:t>
                      </a:r>
                      <a:r>
                        <a:rPr lang="en-GB" sz="1000" dirty="0">
                          <a:effectLst/>
                        </a:rPr>
                        <a:t> 7055 </a:t>
                      </a:r>
                      <a:r>
                        <a:rPr lang="en-GB" sz="1000" dirty="0" err="1">
                          <a:effectLst/>
                        </a:rPr>
                        <a:t>mae</a:t>
                      </a:r>
                      <a:r>
                        <a:rPr lang="en-GB" sz="1000" dirty="0">
                          <a:effectLst/>
                        </a:rPr>
                        <a:t> </a:t>
                      </a:r>
                      <a:r>
                        <a:rPr lang="en-GB" sz="1000" dirty="0" err="1">
                          <a:effectLst/>
                        </a:rPr>
                        <a:t>strwythur</a:t>
                      </a:r>
                      <a:r>
                        <a:rPr lang="en-GB" sz="1000" dirty="0">
                          <a:effectLst/>
                        </a:rPr>
                        <a:t> </a:t>
                      </a:r>
                      <a:r>
                        <a:rPr lang="en-GB" sz="1000" dirty="0" err="1">
                          <a:effectLst/>
                        </a:rPr>
                        <a:t>yn</a:t>
                      </a:r>
                      <a:r>
                        <a:rPr lang="en-GB" sz="1000" dirty="0">
                          <a:effectLst/>
                        </a:rPr>
                        <a:t> dal </a:t>
                      </a:r>
                      <a:r>
                        <a:rPr lang="en-GB" sz="1000" dirty="0" err="1">
                          <a:effectLst/>
                        </a:rPr>
                        <a:t>i</a:t>
                      </a:r>
                      <a:r>
                        <a:rPr lang="en-GB" sz="1000" dirty="0">
                          <a:effectLst/>
                        </a:rPr>
                        <a:t> </a:t>
                      </a:r>
                      <a:r>
                        <a:rPr lang="en-GB" sz="1000" dirty="0" err="1">
                          <a:effectLst/>
                        </a:rPr>
                        <a:t>fodoli</a:t>
                      </a:r>
                      <a:r>
                        <a:rPr lang="en-GB" sz="1000" dirty="0">
                          <a:effectLst/>
                        </a:rPr>
                        <a:t> </a:t>
                      </a:r>
                      <a:r>
                        <a:rPr lang="en-GB" sz="1000" dirty="0" err="1">
                          <a:effectLst/>
                        </a:rPr>
                        <a:t>oedd</a:t>
                      </a:r>
                      <a:r>
                        <a:rPr lang="en-GB" sz="1000" dirty="0">
                          <a:effectLst/>
                        </a:rPr>
                        <a:t> </a:t>
                      </a:r>
                      <a:r>
                        <a:rPr lang="en-GB" sz="1000" dirty="0" err="1">
                          <a:effectLst/>
                        </a:rPr>
                        <a:t>wedi</a:t>
                      </a:r>
                      <a:r>
                        <a:rPr lang="en-GB" sz="1000" dirty="0">
                          <a:effectLst/>
                        </a:rPr>
                        <a:t> </a:t>
                      </a:r>
                      <a:r>
                        <a:rPr lang="en-GB" sz="1000" dirty="0" err="1">
                          <a:effectLst/>
                        </a:rPr>
                        <a:t>ei</a:t>
                      </a:r>
                      <a:r>
                        <a:rPr lang="en-GB" sz="1000" dirty="0">
                          <a:effectLst/>
                        </a:rPr>
                        <a:t> </a:t>
                      </a:r>
                      <a:r>
                        <a:rPr lang="en-GB" sz="1000" dirty="0" err="1">
                          <a:effectLst/>
                        </a:rPr>
                        <a:t>adeiladu</a:t>
                      </a:r>
                      <a:r>
                        <a:rPr lang="en-GB" sz="1000" dirty="0">
                          <a:effectLst/>
                        </a:rPr>
                        <a:t> I </a:t>
                      </a:r>
                      <a:r>
                        <a:rPr lang="en-GB" sz="1000" dirty="0" err="1">
                          <a:effectLst/>
                        </a:rPr>
                        <a:t>gario</a:t>
                      </a:r>
                      <a:r>
                        <a:rPr lang="en-GB" sz="1000" dirty="0">
                          <a:effectLst/>
                        </a:rPr>
                        <a:t> un </a:t>
                      </a:r>
                      <a:r>
                        <a:rPr lang="en-GB" sz="1000" dirty="0" err="1">
                          <a:effectLst/>
                        </a:rPr>
                        <a:t>o’r</a:t>
                      </a:r>
                      <a:r>
                        <a:rPr lang="en-GB" sz="1000" dirty="0">
                          <a:effectLst/>
                        </a:rPr>
                        <a:t> </a:t>
                      </a:r>
                      <a:r>
                        <a:rPr lang="en-GB" sz="1000" dirty="0" err="1">
                          <a:effectLst/>
                        </a:rPr>
                        <a:t>nodweddion</a:t>
                      </a:r>
                      <a:r>
                        <a:rPr lang="en-GB" sz="1000" dirty="0">
                          <a:effectLst/>
                        </a:rPr>
                        <a:t> </a:t>
                      </a:r>
                      <a:r>
                        <a:rPr lang="en-GB" sz="1000" dirty="0" err="1">
                          <a:effectLst/>
                        </a:rPr>
                        <a:t>trafnidiaeth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baseline="0" dirty="0" err="1">
                          <a:effectLst/>
                        </a:rPr>
                        <a:t>mwyaf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baseline="0" dirty="0" err="1">
                          <a:effectLst/>
                        </a:rPr>
                        <a:t>ar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baseline="0" dirty="0" err="1">
                          <a:effectLst/>
                        </a:rPr>
                        <a:t>yr</a:t>
                      </a:r>
                      <a:r>
                        <a:rPr lang="en-GB" sz="1000" baseline="0" dirty="0">
                          <a:effectLst/>
                        </a:rPr>
                        <a:t> hen </a:t>
                      </a:r>
                      <a:r>
                        <a:rPr lang="en-GB" sz="1000" baseline="0" dirty="0" err="1">
                          <a:effectLst/>
                        </a:rPr>
                        <a:t>fap</a:t>
                      </a:r>
                      <a:r>
                        <a:rPr lang="en-GB" sz="1000" dirty="0">
                          <a:effectLst/>
                        </a:rPr>
                        <a:t>. Beth </a:t>
                      </a:r>
                      <a:r>
                        <a:rPr lang="en-GB" sz="1000" dirty="0" err="1">
                          <a:effectLst/>
                        </a:rPr>
                        <a:t>ydyw</a:t>
                      </a:r>
                      <a:r>
                        <a:rPr lang="en-GB" sz="1000" dirty="0">
                          <a:effectLst/>
                        </a:rPr>
                        <a:t>?</a:t>
                      </a:r>
                      <a:endParaRPr lang="cy-GB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 err="1">
                          <a:effectLst/>
                        </a:rPr>
                        <a:t>Traphont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baseline="0" dirty="0" err="1">
                          <a:effectLst/>
                        </a:rPr>
                        <a:t>Rheilffordd</a:t>
                      </a:r>
                      <a:endParaRPr lang="cy-GB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4236868"/>
                  </a:ext>
                </a:extLst>
              </a:tr>
              <a:tr h="4444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8</a:t>
                      </a:r>
                      <a:endParaRPr lang="cy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 err="1">
                          <a:effectLst/>
                        </a:rPr>
                        <a:t>Mae’r</a:t>
                      </a:r>
                      <a:r>
                        <a:rPr lang="en-GB" sz="1000" dirty="0">
                          <a:effectLst/>
                        </a:rPr>
                        <a:t> </a:t>
                      </a:r>
                      <a:r>
                        <a:rPr lang="en-GB" sz="1000" dirty="0" err="1">
                          <a:effectLst/>
                        </a:rPr>
                        <a:t>orsaf</a:t>
                      </a:r>
                      <a:r>
                        <a:rPr lang="en-GB" sz="1000" dirty="0">
                          <a:effectLst/>
                        </a:rPr>
                        <a:t> </a:t>
                      </a:r>
                      <a:r>
                        <a:rPr lang="en-GB" sz="1000" dirty="0" err="1">
                          <a:effectLst/>
                        </a:rPr>
                        <a:t>mwyaf</a:t>
                      </a:r>
                      <a:r>
                        <a:rPr lang="en-GB" sz="1000" dirty="0">
                          <a:effectLst/>
                        </a:rPr>
                        <a:t> </a:t>
                      </a:r>
                      <a:r>
                        <a:rPr lang="en-GB" sz="1000" dirty="0" err="1">
                          <a:effectLst/>
                        </a:rPr>
                        <a:t>deheuol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baseline="0" dirty="0" err="1">
                          <a:effectLst/>
                        </a:rPr>
                        <a:t>nawr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baseline="0" dirty="0" err="1">
                          <a:effectLst/>
                        </a:rPr>
                        <a:t>yn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baseline="0" dirty="0" err="1">
                          <a:effectLst/>
                        </a:rPr>
                        <a:t>fferm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baseline="0" dirty="0" err="1">
                          <a:effectLst/>
                        </a:rPr>
                        <a:t>sy’n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baseline="0" dirty="0" err="1">
                          <a:effectLst/>
                        </a:rPr>
                        <a:t>awgrymu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baseline="0" dirty="0" err="1">
                          <a:effectLst/>
                        </a:rPr>
                        <a:t>cwningod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baseline="0" dirty="0" err="1">
                          <a:effectLst/>
                        </a:rPr>
                        <a:t>trwm</a:t>
                      </a:r>
                      <a:r>
                        <a:rPr lang="en-GB" sz="1000" baseline="0" dirty="0">
                          <a:effectLst/>
                        </a:rPr>
                        <a:t>. Beth </a:t>
                      </a:r>
                      <a:r>
                        <a:rPr lang="en-GB" sz="1000" baseline="0" dirty="0" err="1">
                          <a:effectLst/>
                        </a:rPr>
                        <a:t>oedd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baseline="0" dirty="0" err="1">
                          <a:effectLst/>
                        </a:rPr>
                        <a:t>enw’r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baseline="0" dirty="0" err="1">
                          <a:effectLst/>
                        </a:rPr>
                        <a:t>orsaf</a:t>
                      </a:r>
                      <a:r>
                        <a:rPr lang="en-GB" sz="1000" dirty="0">
                          <a:effectLst/>
                        </a:rPr>
                        <a:t>?</a:t>
                      </a:r>
                      <a:endParaRPr lang="cy-GB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 err="1">
                          <a:effectLst/>
                        </a:rPr>
                        <a:t>Fangfoss</a:t>
                      </a:r>
                      <a:endParaRPr lang="cy-GB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8844145"/>
                  </a:ext>
                </a:extLst>
              </a:tr>
              <a:tr h="4444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9</a:t>
                      </a:r>
                      <a:endParaRPr lang="cy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 err="1">
                          <a:effectLst/>
                        </a:rPr>
                        <a:t>Dangosir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baseline="0" dirty="0" err="1">
                          <a:effectLst/>
                        </a:rPr>
                        <a:t>yr</a:t>
                      </a:r>
                      <a:r>
                        <a:rPr lang="en-GB" sz="1000" baseline="0" dirty="0">
                          <a:effectLst/>
                        </a:rPr>
                        <a:t> hen </a:t>
                      </a:r>
                      <a:r>
                        <a:rPr lang="en-GB" sz="1000" baseline="0" dirty="0" err="1">
                          <a:effectLst/>
                        </a:rPr>
                        <a:t>Ffordd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baseline="0" dirty="0" err="1">
                          <a:effectLst/>
                        </a:rPr>
                        <a:t>Rufeinig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baseline="0" dirty="0" err="1">
                          <a:effectLst/>
                        </a:rPr>
                        <a:t>ar</a:t>
                      </a:r>
                      <a:r>
                        <a:rPr lang="en-GB" sz="1000" baseline="0" dirty="0">
                          <a:effectLst/>
                        </a:rPr>
                        <a:t> y </a:t>
                      </a:r>
                      <a:r>
                        <a:rPr lang="en-GB" sz="1000" baseline="0" dirty="0" err="1">
                          <a:effectLst/>
                        </a:rPr>
                        <a:t>ddau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baseline="0" dirty="0" err="1">
                          <a:effectLst/>
                        </a:rPr>
                        <a:t>fap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baseline="0" dirty="0" err="1">
                          <a:effectLst/>
                        </a:rPr>
                        <a:t>ond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baseline="0" dirty="0" err="1">
                          <a:effectLst/>
                        </a:rPr>
                        <a:t>yn</a:t>
                      </a:r>
                      <a:r>
                        <a:rPr lang="en-GB" sz="1000" baseline="0" dirty="0">
                          <a:effectLst/>
                        </a:rPr>
                        <a:t> union </a:t>
                      </a:r>
                      <a:r>
                        <a:rPr lang="en-GB" sz="1000" baseline="0" dirty="0" err="1">
                          <a:effectLst/>
                        </a:rPr>
                        <a:t>I’r</a:t>
                      </a:r>
                      <a:r>
                        <a:rPr lang="en-GB" sz="1000" baseline="0" dirty="0">
                          <a:effectLst/>
                        </a:rPr>
                        <a:t> de </a:t>
                      </a:r>
                      <a:r>
                        <a:rPr lang="en-GB" sz="1000" baseline="0" dirty="0" err="1">
                          <a:effectLst/>
                        </a:rPr>
                        <a:t>mae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baseline="0" dirty="0" err="1">
                          <a:effectLst/>
                        </a:rPr>
                        <a:t>dau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baseline="0" dirty="0" err="1">
                          <a:effectLst/>
                        </a:rPr>
                        <a:t>o’r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baseline="0" dirty="0" err="1">
                          <a:effectLst/>
                        </a:rPr>
                        <a:t>enwau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baseline="0" dirty="0" err="1">
                          <a:effectLst/>
                        </a:rPr>
                        <a:t>wedi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baseline="0" dirty="0" err="1">
                          <a:effectLst/>
                        </a:rPr>
                        <a:t>diflannu</a:t>
                      </a:r>
                      <a:r>
                        <a:rPr lang="en-GB" sz="1000" dirty="0">
                          <a:effectLst/>
                        </a:rPr>
                        <a:t>. </a:t>
                      </a:r>
                      <a:r>
                        <a:rPr lang="en-GB" sz="1000" dirty="0" err="1">
                          <a:effectLst/>
                        </a:rPr>
                        <a:t>Allwch</a:t>
                      </a:r>
                      <a:r>
                        <a:rPr lang="en-GB" sz="1000" dirty="0">
                          <a:effectLst/>
                        </a:rPr>
                        <a:t> chi </a:t>
                      </a:r>
                      <a:r>
                        <a:rPr lang="en-GB" sz="1000" dirty="0" err="1">
                          <a:effectLst/>
                        </a:rPr>
                        <a:t>enwi’r</a:t>
                      </a:r>
                      <a:r>
                        <a:rPr lang="en-GB" sz="1000" dirty="0">
                          <a:effectLst/>
                        </a:rPr>
                        <a:t> </a:t>
                      </a:r>
                      <a:r>
                        <a:rPr lang="en-GB" sz="1000" dirty="0" err="1">
                          <a:effectLst/>
                        </a:rPr>
                        <a:t>ddau</a:t>
                      </a:r>
                      <a:r>
                        <a:rPr lang="en-GB" sz="1000" dirty="0">
                          <a:effectLst/>
                        </a:rPr>
                        <a:t>? </a:t>
                      </a:r>
                      <a:endParaRPr lang="cy-GB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 err="1">
                          <a:effectLst/>
                        </a:rPr>
                        <a:t>Hunland</a:t>
                      </a:r>
                      <a:r>
                        <a:rPr lang="en-GB" sz="1000" dirty="0">
                          <a:effectLst/>
                        </a:rPr>
                        <a:t> Field a Wren Thorne</a:t>
                      </a:r>
                      <a:endParaRPr lang="cy-GB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5518570"/>
                  </a:ext>
                </a:extLst>
              </a:tr>
              <a:tr h="4444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10</a:t>
                      </a:r>
                      <a:endParaRPr lang="cy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Mae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baseline="0" dirty="0" err="1">
                          <a:effectLst/>
                        </a:rPr>
                        <a:t>rhan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baseline="0" dirty="0" err="1">
                          <a:effectLst/>
                        </a:rPr>
                        <a:t>o’r</a:t>
                      </a:r>
                      <a:r>
                        <a:rPr lang="en-GB" sz="1000" baseline="0" dirty="0">
                          <a:effectLst/>
                        </a:rPr>
                        <a:t> hen </a:t>
                      </a:r>
                      <a:r>
                        <a:rPr lang="en-GB" sz="1000" baseline="0" dirty="0" err="1">
                          <a:effectLst/>
                        </a:rPr>
                        <a:t>linell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baseline="0" dirty="0" err="1">
                          <a:effectLst/>
                        </a:rPr>
                        <a:t>rheilffordd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baseline="0" dirty="0" err="1">
                          <a:effectLst/>
                        </a:rPr>
                        <a:t>bellach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baseline="0" dirty="0" err="1">
                          <a:effectLst/>
                        </a:rPr>
                        <a:t>yn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baseline="0" dirty="0" err="1">
                          <a:effectLst/>
                        </a:rPr>
                        <a:t>cael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baseline="0" dirty="0" err="1">
                          <a:effectLst/>
                        </a:rPr>
                        <a:t>ei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baseline="0" dirty="0" err="1">
                          <a:effectLst/>
                        </a:rPr>
                        <a:t>defnyddio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baseline="0" dirty="0" err="1">
                          <a:effectLst/>
                        </a:rPr>
                        <a:t>i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baseline="0" dirty="0" err="1">
                          <a:effectLst/>
                        </a:rPr>
                        <a:t>hyfforddi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baseline="0" dirty="0" err="1">
                          <a:effectLst/>
                        </a:rPr>
                        <a:t>ceffylau</a:t>
                      </a:r>
                      <a:r>
                        <a:rPr lang="en-GB" sz="1000" dirty="0">
                          <a:effectLst/>
                        </a:rPr>
                        <a:t>. Mae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baseline="0" dirty="0" err="1">
                          <a:effectLst/>
                        </a:rPr>
                        <a:t>ei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baseline="0" dirty="0" err="1">
                          <a:effectLst/>
                        </a:rPr>
                        <a:t>enw’n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baseline="0" dirty="0" err="1">
                          <a:effectLst/>
                        </a:rPr>
                        <a:t>awgrymu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baseline="0" dirty="0" err="1">
                          <a:effectLst/>
                        </a:rPr>
                        <a:t>eu</a:t>
                      </a:r>
                      <a:r>
                        <a:rPr lang="en-GB" sz="1000" baseline="0" dirty="0">
                          <a:effectLst/>
                        </a:rPr>
                        <a:t> bod </a:t>
                      </a:r>
                      <a:r>
                        <a:rPr lang="en-GB" sz="1000" baseline="0" dirty="0" err="1">
                          <a:effectLst/>
                        </a:rPr>
                        <a:t>yn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baseline="0" dirty="0" err="1">
                          <a:effectLst/>
                        </a:rPr>
                        <a:t>mynd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baseline="0" dirty="0" err="1">
                          <a:effectLst/>
                        </a:rPr>
                        <a:t>yn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baseline="0" dirty="0" err="1">
                          <a:effectLst/>
                        </a:rPr>
                        <a:t>gyflym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baseline="0" dirty="0" err="1">
                          <a:effectLst/>
                        </a:rPr>
                        <a:t>iawn</a:t>
                      </a:r>
                      <a:r>
                        <a:rPr lang="en-GB" sz="1000" dirty="0">
                          <a:effectLst/>
                        </a:rPr>
                        <a:t>.</a:t>
                      </a:r>
                      <a:endParaRPr lang="cy-GB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Gallops</a:t>
                      </a:r>
                      <a:endParaRPr lang="cy-GB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0628998"/>
                  </a:ext>
                </a:extLst>
              </a:tr>
              <a:tr h="2222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cy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 err="1">
                          <a:effectLst/>
                        </a:rPr>
                        <a:t>Pwynt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dirty="0" err="1">
                          <a:effectLst/>
                        </a:rPr>
                        <a:t>Bonws</a:t>
                      </a:r>
                      <a:r>
                        <a:rPr lang="en-GB" sz="1000" dirty="0">
                          <a:effectLst/>
                        </a:rPr>
                        <a:t>– pa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baseline="0" dirty="0" err="1">
                          <a:effectLst/>
                        </a:rPr>
                        <a:t>frwydr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baseline="0" dirty="0" err="1">
                          <a:effectLst/>
                        </a:rPr>
                        <a:t>arall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baseline="0" dirty="0" err="1">
                          <a:effectLst/>
                        </a:rPr>
                        <a:t>ddigwyddodd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baseline="0" dirty="0" err="1">
                          <a:effectLst/>
                        </a:rPr>
                        <a:t>yn</a:t>
                      </a:r>
                      <a:r>
                        <a:rPr lang="en-GB" sz="1000" baseline="0" dirty="0">
                          <a:effectLst/>
                        </a:rPr>
                        <a:t> </a:t>
                      </a:r>
                      <a:r>
                        <a:rPr lang="en-GB" sz="1000" dirty="0">
                          <a:effectLst/>
                        </a:rPr>
                        <a:t>1066!</a:t>
                      </a:r>
                      <a:endParaRPr lang="cy-GB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Hastings</a:t>
                      </a:r>
                      <a:endParaRPr lang="cy-GB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96504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64454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3697249"/>
              </p:ext>
            </p:extLst>
          </p:nvPr>
        </p:nvGraphicFramePr>
        <p:xfrm>
          <a:off x="2209800" y="723898"/>
          <a:ext cx="7124700" cy="55499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6884">
                  <a:extLst>
                    <a:ext uri="{9D8B030D-6E8A-4147-A177-3AD203B41FA5}">
                      <a16:colId xmlns:a16="http://schemas.microsoft.com/office/drawing/2014/main" val="3214144882"/>
                    </a:ext>
                  </a:extLst>
                </a:gridCol>
                <a:gridCol w="5157783">
                  <a:extLst>
                    <a:ext uri="{9D8B030D-6E8A-4147-A177-3AD203B41FA5}">
                      <a16:colId xmlns:a16="http://schemas.microsoft.com/office/drawing/2014/main" val="3018206250"/>
                    </a:ext>
                  </a:extLst>
                </a:gridCol>
                <a:gridCol w="1610033">
                  <a:extLst>
                    <a:ext uri="{9D8B030D-6E8A-4147-A177-3AD203B41FA5}">
                      <a16:colId xmlns:a16="http://schemas.microsoft.com/office/drawing/2014/main" val="1956969840"/>
                    </a:ext>
                  </a:extLst>
                </a:gridCol>
              </a:tblGrid>
              <a:tr h="2475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cy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err="1">
                          <a:solidFill>
                            <a:schemeClr val="tx1"/>
                          </a:solidFill>
                          <a:effectLst/>
                        </a:rPr>
                        <a:t>Cwis</a:t>
                      </a: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</a:rPr>
                        <a:t> Saline</a:t>
                      </a:r>
                      <a:endParaRPr lang="cy-GB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cy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2795252"/>
                  </a:ext>
                </a:extLst>
              </a:tr>
              <a:tr h="2475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cy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err="1">
                          <a:effectLst/>
                        </a:rPr>
                        <a:t>Cwestiwn</a:t>
                      </a:r>
                      <a:endParaRPr lang="cy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Ateb</a:t>
                      </a:r>
                      <a:endParaRPr lang="cy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7140683"/>
                  </a:ext>
                </a:extLst>
              </a:tr>
              <a:tr h="2475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1</a:t>
                      </a:r>
                      <a:endParaRPr lang="cy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y-GB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Dewch o hyd i’r atyniad yn 093 918 nad oedd yn bodoli yn y 1890au</a:t>
                      </a:r>
                      <a:endParaRPr lang="cy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y-GB" sz="1100" dirty="0">
                          <a:effectLst/>
                          <a:latin typeface="+mn-lt"/>
                          <a:ea typeface="+mn-ea"/>
                          <a:cs typeface="+mn-cs"/>
                        </a:rPr>
                        <a:t>Amgueddf</a:t>
                      </a:r>
                      <a:endParaRPr lang="cy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7816438"/>
                  </a:ext>
                </a:extLst>
              </a:tr>
              <a:tr h="2475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2</a:t>
                      </a:r>
                      <a:endParaRPr lang="cy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y-GB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Yn sgwâr 0790 roedd gweithfeydd diwydiannol. Beth oedden nhw’n creu?</a:t>
                      </a:r>
                      <a:endParaRPr lang="cy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err="1">
                          <a:effectLst/>
                        </a:rPr>
                        <a:t>Clai</a:t>
                      </a:r>
                      <a:r>
                        <a:rPr lang="en-GB" sz="1100" dirty="0">
                          <a:effectLst/>
                        </a:rPr>
                        <a:t> </a:t>
                      </a:r>
                      <a:r>
                        <a:rPr lang="en-GB" sz="1100" dirty="0" err="1">
                          <a:effectLst/>
                        </a:rPr>
                        <a:t>Tân</a:t>
                      </a:r>
                      <a:endParaRPr lang="cy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8884516"/>
                  </a:ext>
                </a:extLst>
              </a:tr>
              <a:tr h="5066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3</a:t>
                      </a:r>
                      <a:endParaRPr lang="cy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y-GB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Edrychwch yn y sgwariau isaf yn yr hen fap. Mae tri ohonyn nhw’n cyfeirio at ddiwydiant. Beth ydyw?</a:t>
                      </a:r>
                      <a:endParaRPr lang="cy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err="1">
                          <a:effectLst/>
                        </a:rPr>
                        <a:t>Mwyngloddio</a:t>
                      </a:r>
                      <a:endParaRPr lang="cy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538642"/>
                  </a:ext>
                </a:extLst>
              </a:tr>
              <a:tr h="7656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4</a:t>
                      </a:r>
                      <a:endParaRPr lang="cy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y-GB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Ydych chi’n credu bod pobl wedi cael mwy o hwyl yn yr ardal hon nag yn y 1890au?  Pa dystiolaeth ar y map sy’n awgrymu hyn?</a:t>
                      </a:r>
                      <a:endParaRPr lang="cy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err="1">
                          <a:effectLst/>
                        </a:rPr>
                        <a:t>Canolfan</a:t>
                      </a:r>
                      <a:r>
                        <a:rPr lang="en-GB" sz="1100" dirty="0">
                          <a:effectLst/>
                        </a:rPr>
                        <a:t> </a:t>
                      </a:r>
                      <a:r>
                        <a:rPr lang="en-GB" sz="1100" dirty="0" err="1">
                          <a:effectLst/>
                        </a:rPr>
                        <a:t>Antur</a:t>
                      </a:r>
                      <a:r>
                        <a:rPr lang="en-GB" sz="1100" dirty="0">
                          <a:effectLst/>
                        </a:rPr>
                        <a:t> /</a:t>
                      </a:r>
                      <a:r>
                        <a:rPr lang="en-GB" sz="1100" dirty="0" err="1">
                          <a:effectLst/>
                        </a:rPr>
                        <a:t>Cylched</a:t>
                      </a:r>
                      <a:r>
                        <a:rPr lang="en-GB" sz="1100" dirty="0">
                          <a:effectLst/>
                        </a:rPr>
                        <a:t> </a:t>
                      </a:r>
                      <a:r>
                        <a:rPr lang="en-GB" sz="1100" dirty="0" err="1">
                          <a:effectLst/>
                        </a:rPr>
                        <a:t>Rasio</a:t>
                      </a:r>
                      <a:r>
                        <a:rPr lang="en-GB" sz="1100" dirty="0">
                          <a:effectLst/>
                        </a:rPr>
                        <a:t> </a:t>
                      </a:r>
                      <a:r>
                        <a:rPr lang="en-GB" sz="1100" dirty="0" err="1">
                          <a:effectLst/>
                        </a:rPr>
                        <a:t>Ceir</a:t>
                      </a:r>
                      <a:endParaRPr lang="cy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3538679"/>
                  </a:ext>
                </a:extLst>
              </a:tr>
              <a:tr h="7656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5</a:t>
                      </a:r>
                      <a:endParaRPr lang="cy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y-GB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Yn y 1890au roedd pobl yn byw ym mhentre’ Bickram yn sgwâr 0091 ond nid ydynt bellach.  Efallai bod rhai ohonynt wedi symud 4km i ffwrdd i le newydd gyda gorffeniad ‘metalig’?  Beth yw ei enw?</a:t>
                      </a:r>
                      <a:endParaRPr lang="cy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err="1">
                          <a:effectLst/>
                        </a:rPr>
                        <a:t>Steelend</a:t>
                      </a:r>
                      <a:endParaRPr lang="cy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2929499"/>
                  </a:ext>
                </a:extLst>
              </a:tr>
              <a:tr h="2475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6</a:t>
                      </a:r>
                      <a:endParaRPr lang="cy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y-GB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Oes mwy neu lai o goedwig yma nag yn y 1890au?</a:t>
                      </a:r>
                      <a:endParaRPr lang="cy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err="1">
                          <a:effectLst/>
                        </a:rPr>
                        <a:t>Mwy</a:t>
                      </a:r>
                      <a:endParaRPr lang="cy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296449"/>
                  </a:ext>
                </a:extLst>
              </a:tr>
              <a:tr h="5066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7</a:t>
                      </a:r>
                      <a:endParaRPr lang="cy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y-GB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Mae rhywbeth hen yn cael ei ddangos ar Saline Hill, ond nid yw ar yr hen fap. Beth ydyw?</a:t>
                      </a:r>
                      <a:endParaRPr lang="cy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err="1">
                          <a:effectLst/>
                        </a:rPr>
                        <a:t>Caer</a:t>
                      </a:r>
                      <a:endParaRPr lang="cy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4270061"/>
                  </a:ext>
                </a:extLst>
              </a:tr>
              <a:tr h="2475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8</a:t>
                      </a:r>
                      <a:endParaRPr lang="cy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y-GB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Pwy oedd yn byw mewn bwthyn yn 105940?</a:t>
                      </a:r>
                      <a:endParaRPr lang="cy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Wattie</a:t>
                      </a:r>
                      <a:endParaRPr lang="cy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7421245"/>
                  </a:ext>
                </a:extLst>
              </a:tr>
              <a:tr h="5066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9</a:t>
                      </a:r>
                      <a:endParaRPr lang="cy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y-GB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 nodwedd ar y map modern yn sgwâr 0290 allai fod yn segur nawr?</a:t>
                      </a:r>
                      <a:endParaRPr lang="cy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err="1">
                          <a:effectLst/>
                        </a:rPr>
                        <a:t>Blwch</a:t>
                      </a:r>
                      <a:r>
                        <a:rPr lang="en-GB" sz="1100" dirty="0">
                          <a:effectLst/>
                        </a:rPr>
                        <a:t> </a:t>
                      </a:r>
                      <a:r>
                        <a:rPr lang="en-GB" sz="1100" dirty="0" err="1">
                          <a:effectLst/>
                        </a:rPr>
                        <a:t>ffôn</a:t>
                      </a:r>
                      <a:endParaRPr lang="cy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7253788"/>
                  </a:ext>
                </a:extLst>
              </a:tr>
              <a:tr h="5066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10</a:t>
                      </a:r>
                      <a:endParaRPr lang="cy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y-GB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 enw rhyfeddol o ddeheuol sydd wedi ei roi nawr i North Burnside yn sgwâr 0193</a:t>
                      </a:r>
                      <a:endParaRPr lang="cy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err="1">
                          <a:effectLst/>
                        </a:rPr>
                        <a:t>Devonside</a:t>
                      </a:r>
                      <a:endParaRPr lang="cy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8911840"/>
                  </a:ext>
                </a:extLst>
              </a:tr>
              <a:tr h="5066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cy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y-GB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Pwynt Bonws – Pa fathau o goed sydd wedi eu plannu yn y goedwig newydd</a:t>
                      </a:r>
                      <a:endParaRPr lang="cy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err="1">
                          <a:effectLst/>
                        </a:rPr>
                        <a:t>Conifferaidd</a:t>
                      </a:r>
                      <a:endParaRPr lang="cy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33451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44708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505</TotalTime>
  <Words>823</Words>
  <Application>Microsoft Office PowerPoint</Application>
  <PresentationFormat>Widescreen</PresentationFormat>
  <Paragraphs>121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Elaine Owen</dc:creator>
  <cp:lastModifiedBy>User</cp:lastModifiedBy>
  <cp:revision>20</cp:revision>
  <cp:lastPrinted>2016-09-16T13:38:36Z</cp:lastPrinted>
  <dcterms:created xsi:type="dcterms:W3CDTF">2016-09-16T10:33:02Z</dcterms:created>
  <dcterms:modified xsi:type="dcterms:W3CDTF">2017-09-29T12:48:15Z</dcterms:modified>
</cp:coreProperties>
</file>