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8" r:id="rId3"/>
    <p:sldId id="259" r:id="rId4"/>
    <p:sldId id="260" r:id="rId5"/>
    <p:sldId id="261" r:id="rId6"/>
    <p:sldId id="262" r:id="rId7"/>
    <p:sldId id="263" r:id="rId8"/>
    <p:sldId id="264" r:id="rId9"/>
    <p:sldId id="265" r:id="rId10"/>
    <p:sldId id="266" r:id="rId11"/>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4" d="100"/>
          <a:sy n="114" d="100"/>
        </p:scale>
        <p:origin x="102"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enne" userId="a2e8f57f-e086-482b-8137-1923a9f7d4e1" providerId="ADAL" clId="{DB476AAC-08B5-4721-BB6D-5DBE0A2DDF5C}"/>
    <pc:docChg chg="modSld">
      <pc:chgData name="Vivienne" userId="a2e8f57f-e086-482b-8137-1923a9f7d4e1" providerId="ADAL" clId="{DB476AAC-08B5-4721-BB6D-5DBE0A2DDF5C}" dt="2020-08-31T11:50:46.244" v="0" actId="20577"/>
      <pc:docMkLst>
        <pc:docMk/>
      </pc:docMkLst>
      <pc:sldChg chg="modSp mod">
        <pc:chgData name="Vivienne" userId="a2e8f57f-e086-482b-8137-1923a9f7d4e1" providerId="ADAL" clId="{DB476AAC-08B5-4721-BB6D-5DBE0A2DDF5C}" dt="2020-08-31T11:50:46.244" v="0" actId="20577"/>
        <pc:sldMkLst>
          <pc:docMk/>
          <pc:sldMk cId="2401836515" sldId="267"/>
        </pc:sldMkLst>
        <pc:spChg chg="mod">
          <ac:chgData name="Vivienne" userId="a2e8f57f-e086-482b-8137-1923a9f7d4e1" providerId="ADAL" clId="{DB476AAC-08B5-4721-BB6D-5DBE0A2DDF5C}" dt="2020-08-31T11:50:46.244" v="0" actId="20577"/>
          <ac:spMkLst>
            <pc:docMk/>
            <pc:sldMk cId="2401836515" sldId="267"/>
            <ac:spMk id="8"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CE5F45-EF08-4175-9D2E-57E4557B9A41}" type="datetimeFigureOut">
              <a:rPr lang="en-GB" smtClean="0"/>
              <a:t>31/08/2020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3572298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CE5F45-EF08-4175-9D2E-57E4557B9A41}" type="datetimeFigureOut">
              <a:rPr lang="en-GB" smtClean="0"/>
              <a:t>31/08/2020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154806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CE5F45-EF08-4175-9D2E-57E4557B9A41}" type="datetimeFigureOut">
              <a:rPr lang="en-GB" smtClean="0"/>
              <a:t>31/08/2020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185420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CE5F45-EF08-4175-9D2E-57E4557B9A41}" type="datetimeFigureOut">
              <a:rPr lang="en-GB" smtClean="0"/>
              <a:t>31/08/2020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260531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E5F45-EF08-4175-9D2E-57E4557B9A41}" type="datetimeFigureOut">
              <a:rPr lang="en-GB" smtClean="0"/>
              <a:t>31/08/2020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32904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CE5F45-EF08-4175-9D2E-57E4557B9A41}" type="datetimeFigureOut">
              <a:rPr lang="en-GB" smtClean="0"/>
              <a:t>31/08/2020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375581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CE5F45-EF08-4175-9D2E-57E4557B9A41}" type="datetimeFigureOut">
              <a:rPr lang="en-GB" smtClean="0"/>
              <a:t>31/08/2020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160821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CE5F45-EF08-4175-9D2E-57E4557B9A41}" type="datetimeFigureOut">
              <a:rPr lang="en-GB" smtClean="0"/>
              <a:t>31/08/2020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90325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E5F45-EF08-4175-9D2E-57E4557B9A41}" type="datetimeFigureOut">
              <a:rPr lang="en-GB" smtClean="0"/>
              <a:t>31/08/2020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200469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E5F45-EF08-4175-9D2E-57E4557B9A41}" type="datetimeFigureOut">
              <a:rPr lang="en-GB" smtClean="0"/>
              <a:t>31/08/2020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231239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CE5F45-EF08-4175-9D2E-57E4557B9A41}" type="datetimeFigureOut">
              <a:rPr lang="en-GB" smtClean="0"/>
              <a:t>31/08/2020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A06145-0C86-464C-A0F0-4C16BE5B1B23}" type="slidenum">
              <a:rPr lang="en-GB" smtClean="0"/>
              <a:t>‹#›</a:t>
            </a:fld>
            <a:endParaRPr lang="en-GB"/>
          </a:p>
        </p:txBody>
      </p:sp>
    </p:spTree>
    <p:extLst>
      <p:ext uri="{BB962C8B-B14F-4D97-AF65-F5344CB8AC3E}">
        <p14:creationId xmlns:p14="http://schemas.microsoft.com/office/powerpoint/2010/main" val="279442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E5F45-EF08-4175-9D2E-57E4557B9A41}" type="datetimeFigureOut">
              <a:rPr lang="en-GB" smtClean="0"/>
              <a:t>31/08/2020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06145-0C86-464C-A0F0-4C16BE5B1B23}" type="slidenum">
              <a:rPr lang="en-GB" smtClean="0"/>
              <a:t>‹#›</a:t>
            </a:fld>
            <a:endParaRPr lang="en-GB"/>
          </a:p>
        </p:txBody>
      </p:sp>
    </p:spTree>
    <p:extLst>
      <p:ext uri="{BB962C8B-B14F-4D97-AF65-F5344CB8AC3E}">
        <p14:creationId xmlns:p14="http://schemas.microsoft.com/office/powerpoint/2010/main" val="3920668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23528" y="6211253"/>
            <a:ext cx="1673860" cy="410210"/>
          </a:xfrm>
          <a:prstGeom prst="rect">
            <a:avLst/>
          </a:prstGeom>
        </p:spPr>
      </p:pic>
      <p:pic>
        <p:nvPicPr>
          <p:cNvPr id="3" name="Picture 2"/>
          <p:cNvPicPr/>
          <p:nvPr/>
        </p:nvPicPr>
        <p:blipFill>
          <a:blip r:embed="rId3"/>
          <a:stretch>
            <a:fillRect/>
          </a:stretch>
        </p:blipFill>
        <p:spPr>
          <a:xfrm>
            <a:off x="10724976" y="6211253"/>
            <a:ext cx="864235" cy="410210"/>
          </a:xfrm>
          <a:prstGeom prst="rect">
            <a:avLst/>
          </a:prstGeom>
        </p:spPr>
      </p:pic>
      <p:sp>
        <p:nvSpPr>
          <p:cNvPr id="4" name="Rectangle 33"/>
          <p:cNvSpPr>
            <a:spLocks noGrp="1" noChangeArrowheads="1"/>
          </p:cNvSpPr>
          <p:nvPr>
            <p:ph type="ftr" sz="quarter" idx="4294967295"/>
          </p:nvPr>
        </p:nvSpPr>
        <p:spPr>
          <a:xfrm>
            <a:off x="1880870" y="5447481"/>
            <a:ext cx="6803609" cy="300886"/>
          </a:xfrm>
          <a:prstGeom prst="rect">
            <a:avLst/>
          </a:prstGeom>
        </p:spPr>
        <p:txBody>
          <a:bodyPr/>
          <a:lstStyle/>
          <a:p>
            <a:pPr algn="r"/>
            <a:r>
              <a:rPr lang="en-GB" sz="800" dirty="0"/>
              <a:t>© EDINA at University of Edinburgh 2016</a:t>
            </a:r>
          </a:p>
          <a:p>
            <a:pPr algn="r"/>
            <a:r>
              <a:rPr lang="en-GB" sz="800" dirty="0"/>
              <a:t>This work is licensed under a Creative Commons Attribution – Non-Commercial Licence</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697" t="14808" r="66550" b="69368"/>
          <a:stretch/>
        </p:blipFill>
        <p:spPr bwMode="auto">
          <a:xfrm>
            <a:off x="8684479" y="5447481"/>
            <a:ext cx="909320" cy="35052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5"/>
          <a:stretch>
            <a:fillRect/>
          </a:stretch>
        </p:blipFill>
        <p:spPr>
          <a:xfrm>
            <a:off x="2286000" y="397954"/>
            <a:ext cx="7484423" cy="1149870"/>
          </a:xfrm>
          <a:prstGeom prst="rect">
            <a:avLst/>
          </a:prstGeom>
        </p:spPr>
      </p:pic>
      <p:sp>
        <p:nvSpPr>
          <p:cNvPr id="7" name="TextBox 6"/>
          <p:cNvSpPr txBox="1"/>
          <p:nvPr/>
        </p:nvSpPr>
        <p:spPr>
          <a:xfrm>
            <a:off x="2286000" y="1718322"/>
            <a:ext cx="7488831" cy="584775"/>
          </a:xfrm>
          <a:prstGeom prst="rect">
            <a:avLst/>
          </a:prstGeom>
          <a:noFill/>
        </p:spPr>
        <p:txBody>
          <a:bodyPr wrap="square" rtlCol="0">
            <a:spAutoFit/>
          </a:bodyPr>
          <a:lstStyle/>
          <a:p>
            <a:pPr algn="ctr"/>
            <a:r>
              <a:rPr lang="en-GB" sz="3200" dirty="0">
                <a:solidFill>
                  <a:srgbClr val="336666"/>
                </a:solidFill>
              </a:rPr>
              <a:t>Digimap for Schools Geography Resources</a:t>
            </a:r>
          </a:p>
        </p:txBody>
      </p:sp>
      <p:sp>
        <p:nvSpPr>
          <p:cNvPr id="8" name="Rectangle 7"/>
          <p:cNvSpPr/>
          <p:nvPr/>
        </p:nvSpPr>
        <p:spPr>
          <a:xfrm>
            <a:off x="3742211" y="2798071"/>
            <a:ext cx="4572000" cy="584775"/>
          </a:xfrm>
          <a:prstGeom prst="rect">
            <a:avLst/>
          </a:prstGeom>
        </p:spPr>
        <p:txBody>
          <a:bodyPr>
            <a:spAutoFit/>
          </a:bodyPr>
          <a:lstStyle/>
          <a:p>
            <a:pPr algn="ctr"/>
            <a:r>
              <a:rPr lang="en-GB" sz="3200" b="1" dirty="0">
                <a:solidFill>
                  <a:srgbClr val="336666"/>
                </a:solidFill>
              </a:rPr>
              <a:t>Then and Now quiz </a:t>
            </a:r>
          </a:p>
        </p:txBody>
      </p:sp>
    </p:spTree>
    <p:extLst>
      <p:ext uri="{BB962C8B-B14F-4D97-AF65-F5344CB8AC3E}">
        <p14:creationId xmlns:p14="http://schemas.microsoft.com/office/powerpoint/2010/main" val="240183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3494962"/>
              </p:ext>
            </p:extLst>
          </p:nvPr>
        </p:nvGraphicFramePr>
        <p:xfrm>
          <a:off x="2095500" y="1054100"/>
          <a:ext cx="7467601" cy="5321301"/>
        </p:xfrm>
        <a:graphic>
          <a:graphicData uri="http://schemas.openxmlformats.org/drawingml/2006/table">
            <a:tbl>
              <a:tblPr firstRow="1" firstCol="1" bandRow="1">
                <a:tableStyleId>{5C22544A-7EE6-4342-B048-85BDC9FD1C3A}</a:tableStyleId>
              </a:tblPr>
              <a:tblGrid>
                <a:gridCol w="374060">
                  <a:extLst>
                    <a:ext uri="{9D8B030D-6E8A-4147-A177-3AD203B41FA5}">
                      <a16:colId xmlns:a16="http://schemas.microsoft.com/office/drawing/2014/main" val="2543478218"/>
                    </a:ext>
                  </a:extLst>
                </a:gridCol>
                <a:gridCol w="5406019">
                  <a:extLst>
                    <a:ext uri="{9D8B030D-6E8A-4147-A177-3AD203B41FA5}">
                      <a16:colId xmlns:a16="http://schemas.microsoft.com/office/drawing/2014/main" val="751475687"/>
                    </a:ext>
                  </a:extLst>
                </a:gridCol>
                <a:gridCol w="1687522">
                  <a:extLst>
                    <a:ext uri="{9D8B030D-6E8A-4147-A177-3AD203B41FA5}">
                      <a16:colId xmlns:a16="http://schemas.microsoft.com/office/drawing/2014/main" val="4272068542"/>
                    </a:ext>
                  </a:extLst>
                </a:gridCol>
              </a:tblGrid>
              <a:tr h="226795">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Caersws Quiz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7626032"/>
                  </a:ext>
                </a:extLst>
              </a:tr>
              <a:tr h="226795">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Question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Answer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7503163"/>
                  </a:ext>
                </a:extLst>
              </a:tr>
              <a:tr h="464092">
                <a:tc>
                  <a:txBody>
                    <a:bodyPr/>
                    <a:lstStyle/>
                    <a:p>
                      <a:pP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Do you think the population of Caersws is now smaller than the 1890s, about the same, or much bigger?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About the same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7207644"/>
                  </a:ext>
                </a:extLst>
              </a:tr>
              <a:tr h="226795">
                <a:tc>
                  <a:txBody>
                    <a:bodyPr/>
                    <a:lstStyle/>
                    <a:p>
                      <a:pPr>
                        <a:lnSpc>
                          <a:spcPct val="107000"/>
                        </a:lnSpc>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North of Caersws is a hospital, what was it in the 1890s?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Workhouse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7181464"/>
                  </a:ext>
                </a:extLst>
              </a:tr>
              <a:tr h="226795">
                <a:tc>
                  <a:txBody>
                    <a:bodyPr/>
                    <a:lstStyle/>
                    <a:p>
                      <a:pP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In square 0093 what provided the power for the Mill in the 1890s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Water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2008874"/>
                  </a:ext>
                </a:extLst>
              </a:tr>
              <a:tr h="938682">
                <a:tc>
                  <a:txBody>
                    <a:bodyPr/>
                    <a:lstStyle/>
                    <a:p>
                      <a:pPr>
                        <a:lnSpc>
                          <a:spcPct val="107000"/>
                        </a:lnSpc>
                        <a:spcAft>
                          <a:spcPts val="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Both maps show contour lines and heights, but what extra map symbol is there on the modern map to warn motorists that a road is very steep?  There are several examples in the top half of the map on the yellow roads.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Black arrows on the road.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0291312"/>
                  </a:ext>
                </a:extLst>
              </a:tr>
              <a:tr h="464092">
                <a:tc>
                  <a:txBody>
                    <a:bodyPr/>
                    <a:lstStyle/>
                    <a:p>
                      <a:pPr>
                        <a:lnSpc>
                          <a:spcPct val="107000"/>
                        </a:lnSpc>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How did the people in the house called Wig at 013924 get their water in 1890?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Well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4351490"/>
                  </a:ext>
                </a:extLst>
              </a:tr>
              <a:tr h="464092">
                <a:tc>
                  <a:txBody>
                    <a:bodyPr/>
                    <a:lstStyle/>
                    <a:p>
                      <a:pPr>
                        <a:lnSpc>
                          <a:spcPct val="107000"/>
                        </a:lnSpc>
                        <a:spcAft>
                          <a:spcPts val="0"/>
                        </a:spcAft>
                      </a:pPr>
                      <a:r>
                        <a:rPr lang="en-GB" sz="11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Look at the river between Caersws and Aberhafesp. Has this changed its course at all in the last 120 years?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Yes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2378110"/>
                  </a:ext>
                </a:extLst>
              </a:tr>
              <a:tr h="464092">
                <a:tc>
                  <a:txBody>
                    <a:bodyPr/>
                    <a:lstStyle/>
                    <a:p>
                      <a:pP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How did they cross the river without a bridge in 1890s?  Look south of Caersws for an example, but it is no longer there today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Ford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846546"/>
                  </a:ext>
                </a:extLst>
              </a:tr>
              <a:tr h="464092">
                <a:tc>
                  <a:txBody>
                    <a:bodyPr/>
                    <a:lstStyle/>
                    <a:p>
                      <a:pPr>
                        <a:lnSpc>
                          <a:spcPct val="107000"/>
                        </a:lnSpc>
                        <a:spcAft>
                          <a:spcPts val="0"/>
                        </a:spcAft>
                      </a:pPr>
                      <a:r>
                        <a:rPr lang="en-GB" sz="11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The line still exists, but what station has disappeared towards the East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Scafell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9074654"/>
                  </a:ext>
                </a:extLst>
              </a:tr>
              <a:tr h="226795">
                <a:tc>
                  <a:txBody>
                    <a:bodyPr/>
                    <a:lstStyle/>
                    <a:p>
                      <a:pPr>
                        <a:lnSpc>
                          <a:spcPct val="107000"/>
                        </a:lnSpc>
                        <a:spcAft>
                          <a:spcPts val="0"/>
                        </a:spcAft>
                      </a:pPr>
                      <a:r>
                        <a:rPr lang="en-GB" sz="11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What has Maesmawr Hall near Caersws been turned into?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Hotel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66896"/>
                  </a:ext>
                </a:extLst>
              </a:tr>
              <a:tr h="464092">
                <a:tc>
                  <a:txBody>
                    <a:bodyPr/>
                    <a:lstStyle/>
                    <a:p>
                      <a:pPr>
                        <a:lnSpc>
                          <a:spcPct val="107000"/>
                        </a:lnSpc>
                        <a:spcAft>
                          <a:spcPts val="0"/>
                        </a:spcAft>
                      </a:pPr>
                      <a:r>
                        <a:rPr lang="en-GB" sz="11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What sport is now played at 041904?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Golf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4910266"/>
                  </a:ext>
                </a:extLst>
              </a:tr>
              <a:tr h="464092">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Bonus Point – The additional settlement in the south east of the map is an extension of which town?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Newtown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8778481"/>
                  </a:ext>
                </a:extLst>
              </a:tr>
            </a:tbl>
          </a:graphicData>
        </a:graphic>
      </p:graphicFrame>
    </p:spTree>
    <p:extLst>
      <p:ext uri="{BB962C8B-B14F-4D97-AF65-F5344CB8AC3E}">
        <p14:creationId xmlns:p14="http://schemas.microsoft.com/office/powerpoint/2010/main" val="336679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86476" y="2595666"/>
            <a:ext cx="19048" cy="1666667"/>
          </a:xfrm>
          <a:prstGeom prst="rect">
            <a:avLst/>
          </a:prstGeom>
        </p:spPr>
      </p:pic>
      <p:pic>
        <p:nvPicPr>
          <p:cNvPr id="5" name="Picture 4"/>
          <p:cNvPicPr>
            <a:picLocks noChangeAspect="1"/>
          </p:cNvPicPr>
          <p:nvPr/>
        </p:nvPicPr>
        <p:blipFill>
          <a:blip r:embed="rId3"/>
          <a:stretch>
            <a:fillRect/>
          </a:stretch>
        </p:blipFill>
        <p:spPr>
          <a:xfrm>
            <a:off x="990600" y="194716"/>
            <a:ext cx="9860912" cy="6419423"/>
          </a:xfrm>
          <a:prstGeom prst="rect">
            <a:avLst/>
          </a:prstGeom>
        </p:spPr>
      </p:pic>
    </p:spTree>
    <p:extLst>
      <p:ext uri="{BB962C8B-B14F-4D97-AF65-F5344CB8AC3E}">
        <p14:creationId xmlns:p14="http://schemas.microsoft.com/office/powerpoint/2010/main" val="341635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6882" y="254001"/>
            <a:ext cx="9488799" cy="6413500"/>
          </a:xfrm>
          <a:prstGeom prst="rect">
            <a:avLst/>
          </a:prstGeom>
        </p:spPr>
      </p:pic>
    </p:spTree>
    <p:extLst>
      <p:ext uri="{BB962C8B-B14F-4D97-AF65-F5344CB8AC3E}">
        <p14:creationId xmlns:p14="http://schemas.microsoft.com/office/powerpoint/2010/main" val="3228595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1900" y="342963"/>
            <a:ext cx="9968781" cy="5909488"/>
          </a:xfrm>
          <a:prstGeom prst="rect">
            <a:avLst/>
          </a:prstGeom>
        </p:spPr>
      </p:pic>
    </p:spTree>
    <p:extLst>
      <p:ext uri="{BB962C8B-B14F-4D97-AF65-F5344CB8AC3E}">
        <p14:creationId xmlns:p14="http://schemas.microsoft.com/office/powerpoint/2010/main" val="150305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4300" y="323480"/>
            <a:ext cx="9841781" cy="6030494"/>
          </a:xfrm>
          <a:prstGeom prst="rect">
            <a:avLst/>
          </a:prstGeom>
        </p:spPr>
      </p:pic>
    </p:spTree>
    <p:extLst>
      <p:ext uri="{BB962C8B-B14F-4D97-AF65-F5344CB8AC3E}">
        <p14:creationId xmlns:p14="http://schemas.microsoft.com/office/powerpoint/2010/main" val="171891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5400" y="418581"/>
            <a:ext cx="9873450" cy="5960862"/>
          </a:xfrm>
          <a:prstGeom prst="rect">
            <a:avLst/>
          </a:prstGeom>
        </p:spPr>
      </p:pic>
    </p:spTree>
    <p:extLst>
      <p:ext uri="{BB962C8B-B14F-4D97-AF65-F5344CB8AC3E}">
        <p14:creationId xmlns:p14="http://schemas.microsoft.com/office/powerpoint/2010/main" val="296980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00" y="440177"/>
            <a:ext cx="9886188" cy="5983694"/>
          </a:xfrm>
          <a:prstGeom prst="rect">
            <a:avLst/>
          </a:prstGeom>
        </p:spPr>
      </p:pic>
    </p:spTree>
    <p:extLst>
      <p:ext uri="{BB962C8B-B14F-4D97-AF65-F5344CB8AC3E}">
        <p14:creationId xmlns:p14="http://schemas.microsoft.com/office/powerpoint/2010/main" val="687378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9854222"/>
              </p:ext>
            </p:extLst>
          </p:nvPr>
        </p:nvGraphicFramePr>
        <p:xfrm>
          <a:off x="1562100" y="482603"/>
          <a:ext cx="7658101" cy="5778497"/>
        </p:xfrm>
        <a:graphic>
          <a:graphicData uri="http://schemas.openxmlformats.org/drawingml/2006/table">
            <a:tbl>
              <a:tblPr firstRow="1" firstCol="1" bandRow="1">
                <a:tableStyleId>{5C22544A-7EE6-4342-B048-85BDC9FD1C3A}</a:tableStyleId>
              </a:tblPr>
              <a:tblGrid>
                <a:gridCol w="383602">
                  <a:extLst>
                    <a:ext uri="{9D8B030D-6E8A-4147-A177-3AD203B41FA5}">
                      <a16:colId xmlns:a16="http://schemas.microsoft.com/office/drawing/2014/main" val="2736936461"/>
                    </a:ext>
                  </a:extLst>
                </a:gridCol>
                <a:gridCol w="5543929">
                  <a:extLst>
                    <a:ext uri="{9D8B030D-6E8A-4147-A177-3AD203B41FA5}">
                      <a16:colId xmlns:a16="http://schemas.microsoft.com/office/drawing/2014/main" val="707995620"/>
                    </a:ext>
                  </a:extLst>
                </a:gridCol>
                <a:gridCol w="1730570">
                  <a:extLst>
                    <a:ext uri="{9D8B030D-6E8A-4147-A177-3AD203B41FA5}">
                      <a16:colId xmlns:a16="http://schemas.microsoft.com/office/drawing/2014/main" val="2173484335"/>
                    </a:ext>
                  </a:extLst>
                </a:gridCol>
              </a:tblGrid>
              <a:tr h="222251">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Stamford Bridge Quiz</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4203821471"/>
                  </a:ext>
                </a:extLst>
              </a:tr>
              <a:tr h="222251">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Question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Answer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2573795896"/>
                  </a:ext>
                </a:extLst>
              </a:tr>
              <a:tr h="222251">
                <a:tc>
                  <a:txBody>
                    <a:bodyPr/>
                    <a:lstStyle/>
                    <a:p>
                      <a:pPr>
                        <a:lnSpc>
                          <a:spcPct val="107000"/>
                        </a:lnSpc>
                        <a:spcAft>
                          <a:spcPts val="0"/>
                        </a:spcAft>
                      </a:pPr>
                      <a:r>
                        <a:rPr lang="en-GB" sz="1000">
                          <a:effectLst/>
                        </a:rPr>
                        <a:t>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Find Hatkill Field on the old map, what has been built there since?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HM Prison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1437343439"/>
                  </a:ext>
                </a:extLst>
              </a:tr>
              <a:tr h="444499">
                <a:tc>
                  <a:txBody>
                    <a:bodyPr/>
                    <a:lstStyle/>
                    <a:p>
                      <a:pPr>
                        <a:lnSpc>
                          <a:spcPct val="107000"/>
                        </a:lnSpc>
                        <a:spcAft>
                          <a:spcPts val="0"/>
                        </a:spcAft>
                      </a:pPr>
                      <a:r>
                        <a:rPr lang="en-GB" sz="1000">
                          <a:effectLst/>
                        </a:rPr>
                        <a:t>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Today it’s called Snowball Plantation. What was this farm called before?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Parsonage Farm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398390916"/>
                  </a:ext>
                </a:extLst>
              </a:tr>
              <a:tr h="444499">
                <a:tc>
                  <a:txBody>
                    <a:bodyPr/>
                    <a:lstStyle/>
                    <a:p>
                      <a:pPr>
                        <a:lnSpc>
                          <a:spcPct val="107000"/>
                        </a:lnSpc>
                        <a:spcAft>
                          <a:spcPts val="0"/>
                        </a:spcAft>
                      </a:pPr>
                      <a:r>
                        <a:rPr lang="en-GB" sz="1000">
                          <a:effectLst/>
                        </a:rPr>
                        <a:t>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Do you think that there has been a significant loss of woodland since 1890? Yes or No</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No</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3464814825"/>
                  </a:ext>
                </a:extLst>
              </a:tr>
              <a:tr h="666750">
                <a:tc>
                  <a:txBody>
                    <a:bodyPr/>
                    <a:lstStyle/>
                    <a:p>
                      <a:pPr>
                        <a:lnSpc>
                          <a:spcPct val="107000"/>
                        </a:lnSpc>
                        <a:spcAft>
                          <a:spcPts val="0"/>
                        </a:spcAft>
                      </a:pPr>
                      <a:r>
                        <a:rPr lang="en-GB" sz="1000">
                          <a:effectLst/>
                        </a:rPr>
                        <a:t>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An important line is on the present day map running North East across 3 km.  It is not a road or river and is not on the old map. What does it carry?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Elecrticity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3958642321"/>
                  </a:ext>
                </a:extLst>
              </a:tr>
              <a:tr h="666750">
                <a:tc>
                  <a:txBody>
                    <a:bodyPr/>
                    <a:lstStyle/>
                    <a:p>
                      <a:pPr>
                        <a:lnSpc>
                          <a:spcPct val="107000"/>
                        </a:lnSpc>
                        <a:spcAft>
                          <a:spcPts val="0"/>
                        </a:spcAft>
                      </a:pPr>
                      <a:r>
                        <a:rPr lang="en-GB" sz="1000">
                          <a:effectLst/>
                        </a:rPr>
                        <a:t>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Full Sutton Airfield and the Industrial Estate are now on what was  Common land. What ‘visible archaeological earthworks’ have disappeared?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Tumuli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3965685535"/>
                  </a:ext>
                </a:extLst>
              </a:tr>
              <a:tr h="888999">
                <a:tc>
                  <a:txBody>
                    <a:bodyPr/>
                    <a:lstStyle/>
                    <a:p>
                      <a:pPr>
                        <a:lnSpc>
                          <a:spcPct val="107000"/>
                        </a:lnSpc>
                        <a:spcAft>
                          <a:spcPts val="0"/>
                        </a:spcAft>
                      </a:pPr>
                      <a:r>
                        <a:rPr lang="en-GB" sz="1000">
                          <a:effectLst/>
                        </a:rPr>
                        <a:t>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There was one in square 7455 and another in 7357. Yet another in 6752. In fact most villages had one of these places for shoeing horses and other work. None are noted on the modern map. What were they?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Smithys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3833755434"/>
                  </a:ext>
                </a:extLst>
              </a:tr>
              <a:tr h="444499">
                <a:tc>
                  <a:txBody>
                    <a:bodyPr/>
                    <a:lstStyle/>
                    <a:p>
                      <a:pPr>
                        <a:lnSpc>
                          <a:spcPct val="107000"/>
                        </a:lnSpc>
                        <a:spcAft>
                          <a:spcPts val="0"/>
                        </a:spcAft>
                      </a:pPr>
                      <a:r>
                        <a:rPr lang="en-GB" sz="1000">
                          <a:effectLst/>
                        </a:rPr>
                        <a:t>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In square 7055 a structure still exists that was built to carry one of the biggest transport features of the old map. What is it?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Railway Viaduct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2654236868"/>
                  </a:ext>
                </a:extLst>
              </a:tr>
              <a:tr h="444499">
                <a:tc>
                  <a:txBody>
                    <a:bodyPr/>
                    <a:lstStyle/>
                    <a:p>
                      <a:pPr>
                        <a:lnSpc>
                          <a:spcPct val="107000"/>
                        </a:lnSpc>
                        <a:spcAft>
                          <a:spcPts val="0"/>
                        </a:spcAft>
                      </a:pPr>
                      <a:r>
                        <a:rPr lang="en-GB" sz="1000">
                          <a:effectLst/>
                        </a:rPr>
                        <a:t>8</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The southernmost station is now a farm which implies heavyweight bunnies. What was the name of the station?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Fangfoss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2548844145"/>
                  </a:ext>
                </a:extLst>
              </a:tr>
              <a:tr h="444499">
                <a:tc>
                  <a:txBody>
                    <a:bodyPr/>
                    <a:lstStyle/>
                    <a:p>
                      <a:pPr>
                        <a:lnSpc>
                          <a:spcPct val="107000"/>
                        </a:lnSpc>
                        <a:spcAft>
                          <a:spcPts val="0"/>
                        </a:spcAft>
                      </a:pPr>
                      <a:r>
                        <a:rPr lang="en-GB" sz="1000">
                          <a:effectLst/>
                        </a:rPr>
                        <a:t>9</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The old Roman Road is shown on both maps but just to the south two names have disappeared.  Can you name them both?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Hunland Field and Wren Thorne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4225518570"/>
                  </a:ext>
                </a:extLst>
              </a:tr>
              <a:tr h="444499">
                <a:tc>
                  <a:txBody>
                    <a:bodyPr/>
                    <a:lstStyle/>
                    <a:p>
                      <a:pPr>
                        <a:lnSpc>
                          <a:spcPct val="107000"/>
                        </a:lnSpc>
                        <a:spcAft>
                          <a:spcPts val="0"/>
                        </a:spcAft>
                      </a:pPr>
                      <a:r>
                        <a:rPr lang="en-GB" sz="1000">
                          <a:effectLst/>
                        </a:rPr>
                        <a:t>10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Part of the old railway line is now used to train horses. Its name suggests they go very fast.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Gallops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2090628998"/>
                  </a:ext>
                </a:extLst>
              </a:tr>
              <a:tr h="222251">
                <a:tc>
                  <a:txBody>
                    <a:bodyPr/>
                    <a:lstStyle/>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a:effectLst/>
                        </a:rPr>
                        <a:t>Bonus Point – what other battle took place in 1066!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tc>
                  <a:txBody>
                    <a:bodyPr/>
                    <a:lstStyle/>
                    <a:p>
                      <a:pPr>
                        <a:lnSpc>
                          <a:spcPct val="107000"/>
                        </a:lnSpc>
                        <a:spcAft>
                          <a:spcPts val="0"/>
                        </a:spcAft>
                      </a:pPr>
                      <a:r>
                        <a:rPr lang="en-GB" sz="1000" dirty="0">
                          <a:effectLst/>
                        </a:rPr>
                        <a:t>Hastings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982" marR="63982" marT="0" marB="0"/>
                </a:tc>
                <a:extLst>
                  <a:ext uri="{0D108BD9-81ED-4DB2-BD59-A6C34878D82A}">
                    <a16:rowId xmlns:a16="http://schemas.microsoft.com/office/drawing/2014/main" val="1039650488"/>
                  </a:ext>
                </a:extLst>
              </a:tr>
            </a:tbl>
          </a:graphicData>
        </a:graphic>
      </p:graphicFrame>
    </p:spTree>
    <p:extLst>
      <p:ext uri="{BB962C8B-B14F-4D97-AF65-F5344CB8AC3E}">
        <p14:creationId xmlns:p14="http://schemas.microsoft.com/office/powerpoint/2010/main" val="300644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94520154"/>
              </p:ext>
            </p:extLst>
          </p:nvPr>
        </p:nvGraphicFramePr>
        <p:xfrm>
          <a:off x="2209800" y="723898"/>
          <a:ext cx="7124700" cy="5549901"/>
        </p:xfrm>
        <a:graphic>
          <a:graphicData uri="http://schemas.openxmlformats.org/drawingml/2006/table">
            <a:tbl>
              <a:tblPr firstRow="1" firstCol="1" bandRow="1">
                <a:tableStyleId>{5C22544A-7EE6-4342-B048-85BDC9FD1C3A}</a:tableStyleId>
              </a:tblPr>
              <a:tblGrid>
                <a:gridCol w="356884">
                  <a:extLst>
                    <a:ext uri="{9D8B030D-6E8A-4147-A177-3AD203B41FA5}">
                      <a16:colId xmlns:a16="http://schemas.microsoft.com/office/drawing/2014/main" val="3214144882"/>
                    </a:ext>
                  </a:extLst>
                </a:gridCol>
                <a:gridCol w="5157783">
                  <a:extLst>
                    <a:ext uri="{9D8B030D-6E8A-4147-A177-3AD203B41FA5}">
                      <a16:colId xmlns:a16="http://schemas.microsoft.com/office/drawing/2014/main" val="3018206250"/>
                    </a:ext>
                  </a:extLst>
                </a:gridCol>
                <a:gridCol w="1610033">
                  <a:extLst>
                    <a:ext uri="{9D8B030D-6E8A-4147-A177-3AD203B41FA5}">
                      <a16:colId xmlns:a16="http://schemas.microsoft.com/office/drawing/2014/main" val="1956969840"/>
                    </a:ext>
                  </a:extLst>
                </a:gridCol>
              </a:tblGrid>
              <a:tr h="247579">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Saline Quiz</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2795252"/>
                  </a:ext>
                </a:extLst>
              </a:tr>
              <a:tr h="247579">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Question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Answer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7140683"/>
                  </a:ext>
                </a:extLst>
              </a:tr>
              <a:tr h="247579">
                <a:tc>
                  <a:txBody>
                    <a:bodyPr/>
                    <a:lstStyle/>
                    <a:p>
                      <a:pPr>
                        <a:lnSpc>
                          <a:spcPct val="107000"/>
                        </a:lnSpc>
                        <a:spcAft>
                          <a:spcPts val="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Find the attraction at 093 918 which did not exist in the 1890s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Museum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7816438"/>
                  </a:ext>
                </a:extLst>
              </a:tr>
              <a:tr h="247579">
                <a:tc>
                  <a:txBody>
                    <a:bodyPr/>
                    <a:lstStyle/>
                    <a:p>
                      <a:pPr>
                        <a:lnSpc>
                          <a:spcPct val="107000"/>
                        </a:lnSpc>
                        <a:spcAft>
                          <a:spcPts val="0"/>
                        </a:spcAft>
                      </a:pPr>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In square 0790 there was an industrial works creating what?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Fire Clay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8884516"/>
                  </a:ext>
                </a:extLst>
              </a:tr>
              <a:tr h="506621">
                <a:tc>
                  <a:txBody>
                    <a:bodyPr/>
                    <a:lstStyle/>
                    <a:p>
                      <a:pPr>
                        <a:lnSpc>
                          <a:spcPct val="107000"/>
                        </a:lnSpc>
                        <a:spcAft>
                          <a:spcPts val="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Look in the lowest squares on the old map three of them reference an industry. What is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Coal Mining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538642"/>
                  </a:ext>
                </a:extLst>
              </a:tr>
              <a:tr h="765661">
                <a:tc>
                  <a:txBody>
                    <a:bodyPr/>
                    <a:lstStyle/>
                    <a:p>
                      <a:pPr>
                        <a:lnSpc>
                          <a:spcPct val="107000"/>
                        </a:lnSpc>
                        <a:spcAft>
                          <a:spcPts val="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Do you think people have more fun in this area than in the 1890s?  What evidence on the map suggests they might?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Adventure Activity Centre / Motor Racing Circuit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3538679"/>
                  </a:ext>
                </a:extLst>
              </a:tr>
              <a:tr h="765661">
                <a:tc>
                  <a:txBody>
                    <a:bodyPr/>
                    <a:lstStyle/>
                    <a:p>
                      <a:pPr>
                        <a:lnSpc>
                          <a:spcPct val="107000"/>
                        </a:lnSpc>
                        <a:spcAft>
                          <a:spcPts val="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In the 1890s people lived at Bickram village in square 0091 but no longer.  Perhaps some of them moved 4km away to a new place with a ‘metallic finish’?  What is its name?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Steelend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2929499"/>
                  </a:ext>
                </a:extLst>
              </a:tr>
              <a:tr h="247579">
                <a:tc>
                  <a:txBody>
                    <a:bodyPr/>
                    <a:lstStyle/>
                    <a:p>
                      <a:pPr>
                        <a:lnSpc>
                          <a:spcPct val="107000"/>
                        </a:lnSpc>
                        <a:spcAft>
                          <a:spcPts val="0"/>
                        </a:spcAft>
                      </a:pPr>
                      <a:r>
                        <a:rPr lang="en-GB" sz="11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Is there more or less forest here than in the 1890s?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More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296449"/>
                  </a:ext>
                </a:extLst>
              </a:tr>
              <a:tr h="506621">
                <a:tc>
                  <a:txBody>
                    <a:bodyPr/>
                    <a:lstStyle/>
                    <a:p>
                      <a:pPr>
                        <a:lnSpc>
                          <a:spcPct val="107000"/>
                        </a:lnSpc>
                        <a:spcAft>
                          <a:spcPts val="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Something old is shown on Saline Hill, but it is not on the old map. What is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Fort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4270061"/>
                  </a:ext>
                </a:extLst>
              </a:tr>
              <a:tr h="247579">
                <a:tc>
                  <a:txBody>
                    <a:bodyPr/>
                    <a:lstStyle/>
                    <a:p>
                      <a:pPr>
                        <a:lnSpc>
                          <a:spcPct val="107000"/>
                        </a:lnSpc>
                        <a:spcAft>
                          <a:spcPts val="0"/>
                        </a:spcAft>
                      </a:pPr>
                      <a:r>
                        <a:rPr lang="en-GB" sz="11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Who lived in a cottage at 105940?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Wattie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7421245"/>
                  </a:ext>
                </a:extLst>
              </a:tr>
              <a:tr h="506621">
                <a:tc>
                  <a:txBody>
                    <a:bodyPr/>
                    <a:lstStyle/>
                    <a:p>
                      <a:pPr>
                        <a:lnSpc>
                          <a:spcPct val="107000"/>
                        </a:lnSpc>
                        <a:spcAft>
                          <a:spcPts val="0"/>
                        </a:spcAft>
                      </a:pPr>
                      <a:r>
                        <a:rPr lang="en-GB" sz="11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What feature on the modern map in square 0290 might now be disused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Telephone box</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7253788"/>
                  </a:ext>
                </a:extLst>
              </a:tr>
              <a:tr h="506621">
                <a:tc>
                  <a:txBody>
                    <a:bodyPr/>
                    <a:lstStyle/>
                    <a:p>
                      <a:pPr>
                        <a:lnSpc>
                          <a:spcPct val="107000"/>
                        </a:lnSpc>
                        <a:spcAft>
                          <a:spcPts val="0"/>
                        </a:spcAft>
                      </a:pPr>
                      <a:r>
                        <a:rPr lang="en-GB" sz="11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What strangely southern name has now been given to North Burnside in square 0193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Devonside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8911840"/>
                  </a:ext>
                </a:extLst>
              </a:tr>
              <a:tr h="506621">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a:effectLst/>
                        </a:rPr>
                        <a:t>Bonus Point – What type of trees have been planted in the new woods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100" dirty="0">
                          <a:effectLst/>
                        </a:rPr>
                        <a:t>Coniferous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3345117"/>
                  </a:ext>
                </a:extLst>
              </a:tr>
            </a:tbl>
          </a:graphicData>
        </a:graphic>
      </p:graphicFrame>
    </p:spTree>
    <p:extLst>
      <p:ext uri="{BB962C8B-B14F-4D97-AF65-F5344CB8AC3E}">
        <p14:creationId xmlns:p14="http://schemas.microsoft.com/office/powerpoint/2010/main" val="1214470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353</TotalTime>
  <Words>791</Words>
  <Application>Microsoft Office PowerPoint</Application>
  <PresentationFormat>Widescreen</PresentationFormat>
  <Paragraphs>121</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Owen</dc:creator>
  <cp:lastModifiedBy>vivienne.mayo@ed.ac.uk</cp:lastModifiedBy>
  <cp:revision>8</cp:revision>
  <cp:lastPrinted>2016-09-16T13:38:36Z</cp:lastPrinted>
  <dcterms:created xsi:type="dcterms:W3CDTF">2016-09-16T10:33:02Z</dcterms:created>
  <dcterms:modified xsi:type="dcterms:W3CDTF">2020-08-31T11:51:15Z</dcterms:modified>
</cp:coreProperties>
</file>